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63" r:id="rId4"/>
    <p:sldId id="266" r:id="rId5"/>
    <p:sldId id="265" r:id="rId6"/>
    <p:sldId id="258" r:id="rId7"/>
    <p:sldId id="259" r:id="rId8"/>
    <p:sldId id="268" r:id="rId9"/>
    <p:sldId id="269" r:id="rId10"/>
    <p:sldId id="270" r:id="rId11"/>
    <p:sldId id="271" r:id="rId12"/>
    <p:sldId id="272" r:id="rId13"/>
    <p:sldId id="273" r:id="rId14"/>
    <p:sldId id="274" r:id="rId15"/>
    <p:sldId id="275" r:id="rId16"/>
    <p:sldId id="276" r:id="rId17"/>
    <p:sldId id="277" r:id="rId18"/>
    <p:sldId id="267" r:id="rId19"/>
    <p:sldId id="264" r:id="rId20"/>
    <p:sldId id="260" r:id="rId21"/>
    <p:sldId id="262" r:id="rId22"/>
    <p:sldId id="261" r:id="rId2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67E1FB-9710-4366-9C47-320335AD8D62}" v="1" dt="2025-11-01T02:36:01.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0" autoAdjust="0"/>
    <p:restoredTop sz="94655" autoAdjust="0"/>
  </p:normalViewPr>
  <p:slideViewPr>
    <p:cSldViewPr snapToGrid="0">
      <p:cViewPr varScale="1">
        <p:scale>
          <a:sx n="63" d="100"/>
          <a:sy n="63" d="100"/>
        </p:scale>
        <p:origin x="53" y="384"/>
      </p:cViewPr>
      <p:guideLst/>
    </p:cSldViewPr>
  </p:slideViewPr>
  <p:outlineViewPr>
    <p:cViewPr>
      <p:scale>
        <a:sx n="33" d="100"/>
        <a:sy n="33" d="100"/>
      </p:scale>
      <p:origin x="0" y="-526"/>
    </p:cViewPr>
  </p:outlineViewPr>
  <p:notesTextViewPr>
    <p:cViewPr>
      <p:scale>
        <a:sx n="1" d="1"/>
        <a:sy n="1" d="1"/>
      </p:scale>
      <p:origin x="0" y="0"/>
    </p:cViewPr>
  </p:notesTextViewPr>
  <p:notesViewPr>
    <p:cSldViewPr snapToGrid="0">
      <p:cViewPr>
        <p:scale>
          <a:sx n="100" d="100"/>
          <a:sy n="100" d="100"/>
        </p:scale>
        <p:origin x="1937" y="-39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an Jose'" userId="6e7e8ec084a48096" providerId="LiveId" clId="{26941E0D-E35C-4190-AF98-1809091FD247}"/>
    <pc:docChg chg="addSld modSld">
      <pc:chgData name="Michael San Jose'" userId="6e7e8ec084a48096" providerId="LiveId" clId="{26941E0D-E35C-4190-AF98-1809091FD247}" dt="2025-11-01T02:36:01.449" v="0"/>
      <pc:docMkLst>
        <pc:docMk/>
      </pc:docMkLst>
      <pc:sldChg chg="add">
        <pc:chgData name="Michael San Jose'" userId="6e7e8ec084a48096" providerId="LiveId" clId="{26941E0D-E35C-4190-AF98-1809091FD247}" dt="2025-11-01T02:36:01.449" v="0"/>
        <pc:sldMkLst>
          <pc:docMk/>
          <pc:sldMk cId="3766406928" sldId="268"/>
        </pc:sldMkLst>
      </pc:sldChg>
      <pc:sldChg chg="add">
        <pc:chgData name="Michael San Jose'" userId="6e7e8ec084a48096" providerId="LiveId" clId="{26941E0D-E35C-4190-AF98-1809091FD247}" dt="2025-11-01T02:36:01.449" v="0"/>
        <pc:sldMkLst>
          <pc:docMk/>
          <pc:sldMk cId="3039978963" sldId="269"/>
        </pc:sldMkLst>
      </pc:sldChg>
      <pc:sldChg chg="add">
        <pc:chgData name="Michael San Jose'" userId="6e7e8ec084a48096" providerId="LiveId" clId="{26941E0D-E35C-4190-AF98-1809091FD247}" dt="2025-11-01T02:36:01.449" v="0"/>
        <pc:sldMkLst>
          <pc:docMk/>
          <pc:sldMk cId="3935229219" sldId="270"/>
        </pc:sldMkLst>
      </pc:sldChg>
      <pc:sldChg chg="add">
        <pc:chgData name="Michael San Jose'" userId="6e7e8ec084a48096" providerId="LiveId" clId="{26941E0D-E35C-4190-AF98-1809091FD247}" dt="2025-11-01T02:36:01.449" v="0"/>
        <pc:sldMkLst>
          <pc:docMk/>
          <pc:sldMk cId="196666504" sldId="271"/>
        </pc:sldMkLst>
      </pc:sldChg>
      <pc:sldChg chg="add">
        <pc:chgData name="Michael San Jose'" userId="6e7e8ec084a48096" providerId="LiveId" clId="{26941E0D-E35C-4190-AF98-1809091FD247}" dt="2025-11-01T02:36:01.449" v="0"/>
        <pc:sldMkLst>
          <pc:docMk/>
          <pc:sldMk cId="3981436945" sldId="272"/>
        </pc:sldMkLst>
      </pc:sldChg>
      <pc:sldChg chg="add">
        <pc:chgData name="Michael San Jose'" userId="6e7e8ec084a48096" providerId="LiveId" clId="{26941E0D-E35C-4190-AF98-1809091FD247}" dt="2025-11-01T02:36:01.449" v="0"/>
        <pc:sldMkLst>
          <pc:docMk/>
          <pc:sldMk cId="3045649827" sldId="273"/>
        </pc:sldMkLst>
      </pc:sldChg>
      <pc:sldChg chg="add">
        <pc:chgData name="Michael San Jose'" userId="6e7e8ec084a48096" providerId="LiveId" clId="{26941E0D-E35C-4190-AF98-1809091FD247}" dt="2025-11-01T02:36:01.449" v="0"/>
        <pc:sldMkLst>
          <pc:docMk/>
          <pc:sldMk cId="340614276" sldId="274"/>
        </pc:sldMkLst>
      </pc:sldChg>
      <pc:sldChg chg="add">
        <pc:chgData name="Michael San Jose'" userId="6e7e8ec084a48096" providerId="LiveId" clId="{26941E0D-E35C-4190-AF98-1809091FD247}" dt="2025-11-01T02:36:01.449" v="0"/>
        <pc:sldMkLst>
          <pc:docMk/>
          <pc:sldMk cId="387848952" sldId="275"/>
        </pc:sldMkLst>
      </pc:sldChg>
      <pc:sldChg chg="add">
        <pc:chgData name="Michael San Jose'" userId="6e7e8ec084a48096" providerId="LiveId" clId="{26941E0D-E35C-4190-AF98-1809091FD247}" dt="2025-11-01T02:36:01.449" v="0"/>
        <pc:sldMkLst>
          <pc:docMk/>
          <pc:sldMk cId="2419653767" sldId="276"/>
        </pc:sldMkLst>
      </pc:sldChg>
      <pc:sldChg chg="add">
        <pc:chgData name="Michael San Jose'" userId="6e7e8ec084a48096" providerId="LiveId" clId="{26941E0D-E35C-4190-AF98-1809091FD247}" dt="2025-11-01T02:36:01.449" v="0"/>
        <pc:sldMkLst>
          <pc:docMk/>
          <pc:sldMk cId="3935084904"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1E8E71EC-CE82-40EB-BC31-D84ED1564300}" type="datetimeFigureOut">
              <a:rPr lang="en-US" smtClean="0"/>
              <a:t>10/31/2025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B9FFCAD-C922-47D3-BBB2-D7C900CF03A7}" type="slidenum">
              <a:rPr lang="en-US" smtClean="0"/>
              <a:t>‹#›</a:t>
            </a:fld>
            <a:endParaRPr lang="en-US"/>
          </a:p>
        </p:txBody>
      </p:sp>
    </p:spTree>
    <p:extLst>
      <p:ext uri="{BB962C8B-B14F-4D97-AF65-F5344CB8AC3E}">
        <p14:creationId xmlns:p14="http://schemas.microsoft.com/office/powerpoint/2010/main" val="2541784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ing.com/ck/a?!&amp;&amp;p=a56dceb3003adcbdb66957d6b260331afe99f835b981727fc42e2d23e622939dJmltdHM9MTc2MTg2ODgwMA&amp;ptn=3&amp;ver=2&amp;hsh=4&amp;fclid=2f9b48cf-55c0-6524-39e4-5c3d54af64af&amp;psq=list+of+cub+scout+awards&amp;u=a1aHR0cHM6Ly93d3cuYm95c2NvdXR0cmFpbC5jb20vYXdhcmRfc2VhcmNoLmFzcD91bml0PTE"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bing.com/ck/a?!&amp;&amp;p=a56dceb3003adcbdb66957d6b260331afe99f835b981727fc42e2d23e622939dJmltdHM9MTc2MTg2ODgwMA&amp;ptn=3&amp;ver=2&amp;hsh=4&amp;fclid=2f9b48cf-55c0-6524-39e4-5c3d54af64af&amp;psq=list+of+cub+scout+awards&amp;u=a1aHR0cHM6Ly93d3cuYm95c2NvdXR0cmFpbC5jb20vYXdhcmRfc2VhcmNoLmFzcD91bml0PTE&amp;ntb=1"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ing.com/ck/a?!&amp;&amp;p=4f91c69fac11faa1343eddbb3ba00fb681191cd3e4a69bf59c632c09d99b6ce0JmltdHM9MTc2MTg2ODgwMA&amp;ptn=3&amp;ver=2&amp;hsh=4&amp;fclid=2f9b48cf-55c0-6524-39e4-5c3d54af64af&amp;psq=list+of+cub+scout+awards&amp;u=a1aHR0cHM6Ly9zY291dHNtYXJ0cy5jb20vY3ViLXNjb3V0LWF3YXJkcy8&amp;ntb=1"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bing.com/ck/a?!&amp;&amp;p=386be316250a65b635125212edb459f38e9733658b2d1f7dbee37b1f66d3b3daJmltdHM9MTc2MTg2ODgwMA&amp;ptn=3&amp;ver=2&amp;hsh=4&amp;fclid=2f9b48cf-55c0-6524-39e4-5c3d54af64af&amp;psq=cub+scout+ranks&amp;u=a1aHR0cHM6Ly9zY291dHNtYXJ0cy5jb20vY3ViLXNjb3V0LXJhbmtzLWFuZC1hZHZhbmNlbWVudC1ndWlkZS8&amp;ntb=1" TargetMode="External"/><Relationship Id="rId5" Type="http://schemas.openxmlformats.org/officeDocument/2006/relationships/hyperlink" Target="https://www.bing.com/ck/a?!&amp;&amp;p=386be316250a65b635125212edb459f38e9733658b2d1f7dbee37b1f66d3b3daJmltdHM9MTc2MTg2ODgwMA&amp;ptn=3&amp;ver=2&amp;hsh=4&amp;fclid=2f9b48cf-55c0-6524-39e4-5c3d54af64af&amp;psq=cub+scout+ranks&amp;u=a1aHR0cHM6Ly9zY291dHNtYXJ0cy5jb20vY3ViLXNjb3V0LXJhbmtzLWFuZC1hZHZhbmNlbWVudC1ndWlkZS8" TargetMode="External"/><Relationship Id="rId4" Type="http://schemas.openxmlformats.org/officeDocument/2006/relationships/hyperlink" Target="https://www.bing.com/ck/a?!&amp;&amp;p=b912f1de1093c3e8c4735189c60e63bf2a7a3f5609c3356166fd1511cd0d2c57JmltdHM9MTc2MTg2ODgwMA&amp;ptn=3&amp;ver=2&amp;hsh=4&amp;fclid=2f9b48cf-55c0-6524-39e4-5c3d54af64af&amp;psq=list+of+cub+scout+awards&amp;u=a1aHR0cHM6Ly9zY291dGVybW9tLmNvbS8yNDUxMy9vdGhlci1jdWItc2NvdXQtYXdhcmRzLWhlbHBzLWFuZC1kb2N1bWVudHMv&amp;ntb=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ing.com/ck/a?!&amp;&amp;p=55a9fccadcca0bd608bee85dc379f3a47cbdaf779db22ff3b8e4e9988bf42c8eJmltdHM9MTc2MTg2ODgwMA&amp;ptn=3&amp;ver=2&amp;hsh=4&amp;fclid=2f9b48cf-55c0-6524-39e4-5c3d54af64af&amp;u=a1aHR0cDovL3Vzc2NvdXRzLm9yZy9hZHZhbmNlL3ZlbnR1cmluZy9pbnRyby5hc3A&amp;ntb=1"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bing.com/ck/a?!&amp;&amp;p=6854738c3c6290ad04b3d6085c50f7115d7f952470de5ff24b083df03024bd34JmltdHM9MTc2MTg2ODgwMA&amp;ptn=3&amp;ver=2&amp;hsh=4&amp;fclid=2f9b48cf-55c0-6524-39e4-5c3d54af64af&amp;u=a1aHR0cHM6Ly9zZWFzY291dC5vcmcvYXdhcmRzLWFuZC1yZWNvZ25pdGlvbi8&amp;ntb=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1</a:t>
            </a:fld>
            <a:endParaRPr lang="en-US"/>
          </a:p>
        </p:txBody>
      </p:sp>
    </p:spTree>
    <p:extLst>
      <p:ext uri="{BB962C8B-B14F-4D97-AF65-F5344CB8AC3E}">
        <p14:creationId xmlns:p14="http://schemas.microsoft.com/office/powerpoint/2010/main" val="2498581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4C372F-7BFA-4CD4-A9FA-99D726A2C9BB}" type="slidenum">
              <a:rPr lang="en-US" smtClean="0"/>
              <a:t>10</a:t>
            </a:fld>
            <a:endParaRPr lang="en-US"/>
          </a:p>
        </p:txBody>
      </p:sp>
    </p:spTree>
    <p:extLst>
      <p:ext uri="{BB962C8B-B14F-4D97-AF65-F5344CB8AC3E}">
        <p14:creationId xmlns:p14="http://schemas.microsoft.com/office/powerpoint/2010/main" val="1756569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Unit Leader Award of Merit is designed to honor quality unit leaders within the Boy Scouts of America (BSA). This award acknowledges the significant role that effective leadership plays in enhancing the Scouting experience and improving Scout retention. It replaced previous awards such as the Scoutmaster Award of Merit and the Venturing Crew Advisor's Award of Merit. </a:t>
            </a:r>
          </a:p>
        </p:txBody>
      </p:sp>
      <p:sp>
        <p:nvSpPr>
          <p:cNvPr id="4" name="Slide Number Placeholder 3"/>
          <p:cNvSpPr>
            <a:spLocks noGrp="1"/>
          </p:cNvSpPr>
          <p:nvPr>
            <p:ph type="sldNum" sz="quarter" idx="5"/>
          </p:nvPr>
        </p:nvSpPr>
        <p:spPr/>
        <p:txBody>
          <a:bodyPr/>
          <a:lstStyle/>
          <a:p>
            <a:fld id="{B64C372F-7BFA-4CD4-A9FA-99D726A2C9BB}" type="slidenum">
              <a:rPr lang="en-US" smtClean="0"/>
              <a:t>11</a:t>
            </a:fld>
            <a:endParaRPr lang="en-US"/>
          </a:p>
        </p:txBody>
      </p:sp>
    </p:spTree>
    <p:extLst>
      <p:ext uri="{BB962C8B-B14F-4D97-AF65-F5344CB8AC3E}">
        <p14:creationId xmlns:p14="http://schemas.microsoft.com/office/powerpoint/2010/main" val="3218882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Boy Scouts of America's Community Organization Award square knot (shown above) consists of an embroidered gold square knot on a purple background with a gold border and is the means by which the BSA recognizes Scouters who have received an approved community organization service recognition. As with all other square knots, it is worn on the Scouter uniform shirt above the left pocket.</a:t>
            </a:r>
          </a:p>
        </p:txBody>
      </p:sp>
      <p:sp>
        <p:nvSpPr>
          <p:cNvPr id="4" name="Slide Number Placeholder 3"/>
          <p:cNvSpPr>
            <a:spLocks noGrp="1"/>
          </p:cNvSpPr>
          <p:nvPr>
            <p:ph type="sldNum" sz="quarter" idx="5"/>
          </p:nvPr>
        </p:nvSpPr>
        <p:spPr/>
        <p:txBody>
          <a:bodyPr/>
          <a:lstStyle/>
          <a:p>
            <a:fld id="{B64C372F-7BFA-4CD4-A9FA-99D726A2C9BB}" type="slidenum">
              <a:rPr lang="en-US" smtClean="0"/>
              <a:t>12</a:t>
            </a:fld>
            <a:endParaRPr lang="en-US"/>
          </a:p>
        </p:txBody>
      </p:sp>
    </p:spTree>
    <p:extLst>
      <p:ext uri="{BB962C8B-B14F-4D97-AF65-F5344CB8AC3E}">
        <p14:creationId xmlns:p14="http://schemas.microsoft.com/office/powerpoint/2010/main" val="1111725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Presented by the local council, which also sets the qualifications.</a:t>
            </a:r>
          </a:p>
        </p:txBody>
      </p:sp>
      <p:sp>
        <p:nvSpPr>
          <p:cNvPr id="4" name="Slide Number Placeholder 3"/>
          <p:cNvSpPr>
            <a:spLocks noGrp="1"/>
          </p:cNvSpPr>
          <p:nvPr>
            <p:ph type="sldNum" sz="quarter" idx="5"/>
          </p:nvPr>
        </p:nvSpPr>
        <p:spPr/>
        <p:txBody>
          <a:bodyPr/>
          <a:lstStyle/>
          <a:p>
            <a:fld id="{B64C372F-7BFA-4CD4-A9FA-99D726A2C9BB}" type="slidenum">
              <a:rPr lang="en-US" smtClean="0"/>
              <a:t>13</a:t>
            </a:fld>
            <a:endParaRPr lang="en-US"/>
          </a:p>
        </p:txBody>
      </p:sp>
    </p:spTree>
    <p:extLst>
      <p:ext uri="{BB962C8B-B14F-4D97-AF65-F5344CB8AC3E}">
        <p14:creationId xmlns:p14="http://schemas.microsoft.com/office/powerpoint/2010/main" val="632641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District Award of Merit</a:t>
            </a:r>
            <a:r>
              <a:rPr lang="en-US" sz="1200" b="0" i="0" kern="1200" dirty="0">
                <a:solidFill>
                  <a:schemeClr val="tx1"/>
                </a:solidFill>
                <a:effectLst/>
                <a:latin typeface="+mn-lt"/>
                <a:ea typeface="+mn-ea"/>
                <a:cs typeface="+mn-cs"/>
              </a:rPr>
              <a:t> is awarded by a district within the Boy Scouts of America (BSA) to both volunteer and professional adults who have rendered noteworthy service to youth in their district. This award is significant as it acknowledges the contributions of individuals who go above and beyond in their service to scouting and the community. Unit Committee Chair fills out the application.</a:t>
            </a:r>
            <a:endParaRPr lang="en-US" dirty="0"/>
          </a:p>
        </p:txBody>
      </p:sp>
      <p:sp>
        <p:nvSpPr>
          <p:cNvPr id="4" name="Slide Number Placeholder 3"/>
          <p:cNvSpPr>
            <a:spLocks noGrp="1"/>
          </p:cNvSpPr>
          <p:nvPr>
            <p:ph type="sldNum" sz="quarter" idx="5"/>
          </p:nvPr>
        </p:nvSpPr>
        <p:spPr/>
        <p:txBody>
          <a:bodyPr/>
          <a:lstStyle/>
          <a:p>
            <a:fld id="{B64C372F-7BFA-4CD4-A9FA-99D726A2C9BB}" type="slidenum">
              <a:rPr lang="en-US" smtClean="0"/>
              <a:t>14</a:t>
            </a:fld>
            <a:endParaRPr lang="en-US"/>
          </a:p>
        </p:txBody>
      </p:sp>
    </p:spTree>
    <p:extLst>
      <p:ext uri="{BB962C8B-B14F-4D97-AF65-F5344CB8AC3E}">
        <p14:creationId xmlns:p14="http://schemas.microsoft.com/office/powerpoint/2010/main" val="1079455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Medal on blue and white ribbon, SB knot, SB pin.</a:t>
            </a:r>
          </a:p>
        </p:txBody>
      </p:sp>
      <p:sp>
        <p:nvSpPr>
          <p:cNvPr id="4" name="Slide Number Placeholder 3"/>
          <p:cNvSpPr>
            <a:spLocks noGrp="1"/>
          </p:cNvSpPr>
          <p:nvPr>
            <p:ph type="sldNum" sz="quarter" idx="5"/>
          </p:nvPr>
        </p:nvSpPr>
        <p:spPr/>
        <p:txBody>
          <a:bodyPr/>
          <a:lstStyle/>
          <a:p>
            <a:fld id="{B64C372F-7BFA-4CD4-A9FA-99D726A2C9BB}" type="slidenum">
              <a:rPr lang="en-US" smtClean="0"/>
              <a:t>15</a:t>
            </a:fld>
            <a:endParaRPr lang="en-US"/>
          </a:p>
        </p:txBody>
      </p:sp>
    </p:spTree>
    <p:extLst>
      <p:ext uri="{BB962C8B-B14F-4D97-AF65-F5344CB8AC3E}">
        <p14:creationId xmlns:p14="http://schemas.microsoft.com/office/powerpoint/2010/main" val="3174823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the Silver Beaver, but at a higher level of Scouting.</a:t>
            </a:r>
          </a:p>
        </p:txBody>
      </p:sp>
      <p:sp>
        <p:nvSpPr>
          <p:cNvPr id="4" name="Slide Number Placeholder 3"/>
          <p:cNvSpPr>
            <a:spLocks noGrp="1"/>
          </p:cNvSpPr>
          <p:nvPr>
            <p:ph type="sldNum" sz="quarter" idx="5"/>
          </p:nvPr>
        </p:nvSpPr>
        <p:spPr/>
        <p:txBody>
          <a:bodyPr/>
          <a:lstStyle/>
          <a:p>
            <a:fld id="{B64C372F-7BFA-4CD4-A9FA-99D726A2C9BB}" type="slidenum">
              <a:rPr lang="en-US" smtClean="0"/>
              <a:t>16</a:t>
            </a:fld>
            <a:endParaRPr lang="en-US"/>
          </a:p>
        </p:txBody>
      </p:sp>
    </p:spTree>
    <p:extLst>
      <p:ext uri="{BB962C8B-B14F-4D97-AF65-F5344CB8AC3E}">
        <p14:creationId xmlns:p14="http://schemas.microsoft.com/office/powerpoint/2010/main" val="3312999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18</a:t>
            </a:fld>
            <a:endParaRPr lang="en-US"/>
          </a:p>
        </p:txBody>
      </p:sp>
    </p:spTree>
    <p:extLst>
      <p:ext uri="{BB962C8B-B14F-4D97-AF65-F5344CB8AC3E}">
        <p14:creationId xmlns:p14="http://schemas.microsoft.com/office/powerpoint/2010/main" val="867517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Additional Recognitions</a:t>
            </a:r>
          </a:p>
          <a:p>
            <a:r>
              <a:rPr lang="en-US" b="1" dirty="0">
                <a:hlinkClick r:id="rId3"/>
              </a:rPr>
              <a:t>World Conservation Award</a:t>
            </a:r>
            <a:r>
              <a:rPr lang="en-US" dirty="0">
                <a:hlinkClick r:id="rId3"/>
              </a:rPr>
              <a:t>: Encourages Scouts to learn about conservation and environmental stewardship. </a:t>
            </a:r>
            <a:endParaRPr lang="en-US" u="sng" dirty="0">
              <a:hlinkClick r:id="rId4"/>
            </a:endParaRPr>
          </a:p>
          <a:p>
            <a:r>
              <a:rPr lang="en-US" b="1" dirty="0">
                <a:hlinkClick r:id="rId4"/>
              </a:rPr>
              <a:t>Emergency Preparedness Award</a:t>
            </a:r>
            <a:r>
              <a:rPr lang="en-US" dirty="0">
                <a:hlinkClick r:id="rId4"/>
              </a:rPr>
              <a:t>: Recognizes Scouts who learn about safety and preparedness in emergencies. </a:t>
            </a:r>
            <a:endParaRPr lang="en-US" u="sng" dirty="0">
              <a:hlinkClick r:id="rId4"/>
            </a:endParaRPr>
          </a:p>
          <a:p>
            <a:r>
              <a:rPr lang="en-US" b="1" dirty="0">
                <a:hlinkClick r:id="rId4"/>
              </a:rPr>
              <a:t>Physical Fitness Award</a:t>
            </a:r>
            <a:r>
              <a:rPr lang="en-US" dirty="0">
                <a:hlinkClick r:id="rId4"/>
              </a:rPr>
              <a:t>: Encourages Scouts to engage in physical activities and maintain a healthy lifestyle. </a:t>
            </a:r>
            <a:endParaRPr lang="en-US" u="sng" dirty="0">
              <a:hlinkClick r:id="rId4"/>
            </a:endParaRPr>
          </a:p>
          <a:p>
            <a:br>
              <a:rPr lang="en-US" dirty="0"/>
            </a:br>
            <a:r>
              <a:rPr lang="en-US" dirty="0"/>
              <a:t>These awards not only help Cub Scouts develop new skills but also foster a sense of accomplishment and community within their packs. For more detailed information on each award and its requirements, you can refer to the official Cub Scout resources or local scouting websites.</a:t>
            </a:r>
          </a:p>
          <a:p>
            <a:endParaRPr lang="en-US" dirty="0"/>
          </a:p>
        </p:txBody>
      </p:sp>
      <p:sp>
        <p:nvSpPr>
          <p:cNvPr id="4" name="Slide Number Placeholder 3"/>
          <p:cNvSpPr>
            <a:spLocks noGrp="1"/>
          </p:cNvSpPr>
          <p:nvPr>
            <p:ph type="sldNum" sz="quarter" idx="5"/>
          </p:nvPr>
        </p:nvSpPr>
        <p:spPr/>
        <p:txBody>
          <a:bodyPr/>
          <a:lstStyle/>
          <a:p>
            <a:fld id="{CB9FFCAD-C922-47D3-BBB2-D7C900CF03A7}" type="slidenum">
              <a:rPr lang="en-US" smtClean="0"/>
              <a:t>19</a:t>
            </a:fld>
            <a:endParaRPr lang="en-US"/>
          </a:p>
        </p:txBody>
      </p:sp>
    </p:spTree>
    <p:extLst>
      <p:ext uri="{BB962C8B-B14F-4D97-AF65-F5344CB8AC3E}">
        <p14:creationId xmlns:p14="http://schemas.microsoft.com/office/powerpoint/2010/main" val="2138818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20</a:t>
            </a:fld>
            <a:endParaRPr lang="en-US"/>
          </a:p>
        </p:txBody>
      </p:sp>
    </p:spTree>
    <p:extLst>
      <p:ext uri="{BB962C8B-B14F-4D97-AF65-F5344CB8AC3E}">
        <p14:creationId xmlns:p14="http://schemas.microsoft.com/office/powerpoint/2010/main" val="3456609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16911"/>
          </a:xfrm>
        </p:spPr>
        <p:txBody>
          <a:bodyPr/>
          <a:lstStyle/>
          <a:p>
            <a:r>
              <a:rPr lang="en-US" sz="1000" b="1" dirty="0"/>
              <a:t>Motivates Continued Engagement</a:t>
            </a:r>
            <a:r>
              <a:rPr lang="en-US" sz="1000" dirty="0"/>
              <a:t> Awards like merit badges, rank advancements, and honors such as the Arrow of Light or Eagle Scout inspire youth to stay active and strive for personal development.</a:t>
            </a:r>
          </a:p>
          <a:p>
            <a:r>
              <a:rPr lang="en-US" sz="1000" b="1" dirty="0"/>
              <a:t>Affirms Achievement and Effort</a:t>
            </a:r>
            <a:r>
              <a:rPr lang="en-US" sz="1000" dirty="0"/>
              <a:t> Recognition validates the hard work, leadership, and service youth put into Scouting — especially in long-term projects or overcoming personal challenges.</a:t>
            </a:r>
          </a:p>
          <a:p>
            <a:r>
              <a:rPr lang="en-US" sz="1000" b="1" dirty="0"/>
              <a:t>Builds Confidence and Identity</a:t>
            </a:r>
            <a:r>
              <a:rPr lang="en-US" sz="1000" dirty="0"/>
              <a:t> Receiving awards helps youth see themselves as capable leaders and contributors, reinforcing their sense of purpose and belonging.</a:t>
            </a:r>
          </a:p>
          <a:p>
            <a:r>
              <a:rPr lang="en-US" sz="1000" b="1" dirty="0"/>
              <a:t>Teaches Goal Setting and Perseverance</a:t>
            </a:r>
            <a:r>
              <a:rPr lang="en-US" sz="1000" dirty="0"/>
              <a:t> Working toward awards teaches planning, discipline, and resilience — skills that carry into adulthood.</a:t>
            </a:r>
          </a:p>
          <a:p>
            <a:r>
              <a:rPr lang="en-US" sz="1000" b="1" dirty="0"/>
              <a:t>Acknowledges Volunteer Commitment</a:t>
            </a:r>
            <a:r>
              <a:rPr lang="en-US" sz="1000" dirty="0"/>
              <a:t> Adults often dedicate countless hours to mentoring, organizing, and supporting youth. Awards like the Silver Beaver or District Award of Merit show that their efforts are seen and valued.</a:t>
            </a:r>
          </a:p>
          <a:p>
            <a:r>
              <a:rPr lang="en-US" sz="1000" b="1" dirty="0"/>
              <a:t>Strengthens Retention and Morale</a:t>
            </a:r>
            <a:r>
              <a:rPr lang="en-US" sz="1000" dirty="0"/>
              <a:t> Recognition helps prevent burnout and encourages continued involvement by showing that their contributions matter.</a:t>
            </a:r>
          </a:p>
          <a:p>
            <a:r>
              <a:rPr lang="en-US" sz="1000" b="1" dirty="0"/>
              <a:t>Sets a Positive Example for Youth</a:t>
            </a:r>
            <a:r>
              <a:rPr lang="en-US" sz="1000" dirty="0"/>
              <a:t> When adults are honored for service and leadership, it models the values of gratitude, humility, and excellence for the next generation.</a:t>
            </a:r>
          </a:p>
          <a:p>
            <a:r>
              <a:rPr lang="en-US" sz="1000" b="1" dirty="0"/>
              <a:t>Builds Community and Legacy</a:t>
            </a:r>
            <a:r>
              <a:rPr lang="en-US" sz="1000" dirty="0"/>
              <a:t> Celebrating adult achievements fosters camaraderie and reinforces the long-term impact of Scouting on individuals and communities.</a:t>
            </a:r>
          </a:p>
          <a:p>
            <a:endParaRPr lang="en-US" dirty="0"/>
          </a:p>
        </p:txBody>
      </p:sp>
      <p:sp>
        <p:nvSpPr>
          <p:cNvPr id="4" name="Slide Number Placeholder 3"/>
          <p:cNvSpPr>
            <a:spLocks noGrp="1"/>
          </p:cNvSpPr>
          <p:nvPr>
            <p:ph type="sldNum" sz="quarter" idx="5"/>
          </p:nvPr>
        </p:nvSpPr>
        <p:spPr/>
        <p:txBody>
          <a:bodyPr/>
          <a:lstStyle/>
          <a:p>
            <a:fld id="{CB9FFCAD-C922-47D3-BBB2-D7C900CF03A7}" type="slidenum">
              <a:rPr lang="en-US" smtClean="0"/>
              <a:t>2</a:t>
            </a:fld>
            <a:endParaRPr lang="en-US"/>
          </a:p>
        </p:txBody>
      </p:sp>
    </p:spTree>
    <p:extLst>
      <p:ext uri="{BB962C8B-B14F-4D97-AF65-F5344CB8AC3E}">
        <p14:creationId xmlns:p14="http://schemas.microsoft.com/office/powerpoint/2010/main" val="3616957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21</a:t>
            </a:fld>
            <a:endParaRPr lang="en-US"/>
          </a:p>
        </p:txBody>
      </p:sp>
    </p:spTree>
    <p:extLst>
      <p:ext uri="{BB962C8B-B14F-4D97-AF65-F5344CB8AC3E}">
        <p14:creationId xmlns:p14="http://schemas.microsoft.com/office/powerpoint/2010/main" val="1903187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22</a:t>
            </a:fld>
            <a:endParaRPr lang="en-US"/>
          </a:p>
        </p:txBody>
      </p:sp>
    </p:spTree>
    <p:extLst>
      <p:ext uri="{BB962C8B-B14F-4D97-AF65-F5344CB8AC3E}">
        <p14:creationId xmlns:p14="http://schemas.microsoft.com/office/powerpoint/2010/main" val="882560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3286" y="4422690"/>
            <a:ext cx="6494819" cy="4494732"/>
          </a:xfrm>
        </p:spPr>
        <p:txBody>
          <a:bodyPr/>
          <a:lstStyle/>
          <a:p>
            <a:r>
              <a:rPr lang="en-US" sz="900" dirty="0"/>
              <a:t>Starts with the </a:t>
            </a:r>
            <a:r>
              <a:rPr lang="en-US" sz="900" dirty="0" err="1"/>
              <a:t>BobCat</a:t>
            </a:r>
            <a:r>
              <a:rPr lang="en-US" sz="900" dirty="0"/>
              <a:t> Award.</a:t>
            </a:r>
          </a:p>
          <a:p>
            <a:r>
              <a:rPr lang="en-US" sz="900" b="1" dirty="0"/>
              <a:t>Major Cub Scout Awards</a:t>
            </a:r>
          </a:p>
          <a:p>
            <a:r>
              <a:rPr lang="en-US" sz="900" b="1" dirty="0"/>
              <a:t>Bobcat Badge</a:t>
            </a:r>
            <a:r>
              <a:rPr lang="en-US" sz="900" dirty="0"/>
              <a:t>: The first badge earned by new Cub Scouts, which signifies their entry into the program.</a:t>
            </a:r>
          </a:p>
          <a:p>
            <a:r>
              <a:rPr lang="en-US" sz="900" b="1" dirty="0"/>
              <a:t>Rank Badges</a:t>
            </a:r>
            <a:r>
              <a:rPr lang="en-US" sz="900" dirty="0"/>
              <a:t>: These include Tiger, Wolf, Bear, and Webelos badges, which are earned by completing specific requirements for each rank.</a:t>
            </a:r>
          </a:p>
          <a:p>
            <a:r>
              <a:rPr lang="en-US" sz="900" b="1" dirty="0"/>
              <a:t>Adventure Pins</a:t>
            </a:r>
            <a:r>
              <a:rPr lang="en-US" sz="900" dirty="0"/>
              <a:t>: Awarded for completing various adventures related to the Cub Scout program, focusing on different skills and interests.</a:t>
            </a:r>
          </a:p>
          <a:p>
            <a:r>
              <a:rPr lang="en-US" sz="900" b="1" dirty="0"/>
              <a:t>Special Awards</a:t>
            </a:r>
          </a:p>
          <a:p>
            <a:r>
              <a:rPr lang="en-US" sz="900" b="1" dirty="0">
                <a:hlinkClick r:id="rId3"/>
              </a:rPr>
              <a:t>Cub Scout Outdoor Activity Award</a:t>
            </a:r>
            <a:r>
              <a:rPr lang="en-US" sz="900" dirty="0">
                <a:hlinkClick r:id="rId3"/>
              </a:rPr>
              <a:t>: Recognizes participation in outdoor events and activities, which can be earned each year. </a:t>
            </a:r>
            <a:endParaRPr lang="en-US" sz="900" dirty="0"/>
          </a:p>
          <a:p>
            <a:r>
              <a:rPr lang="en-US" sz="900" dirty="0"/>
              <a:t>Religious Emblems: Cub Scouts can earn awards based on their faith, which may vary by religion.</a:t>
            </a:r>
            <a:endParaRPr lang="en-US" sz="900" dirty="0">
              <a:hlinkClick r:id="rId3">
                <a:extLst>
                  <a:ext uri="{A12FA001-AC4F-418D-AE19-62706E023703}">
                    <ahyp:hlinkClr xmlns:ahyp="http://schemas.microsoft.com/office/drawing/2018/hyperlinkcolor" val="tx"/>
                  </a:ext>
                </a:extLst>
              </a:hlinkClick>
            </a:endParaRPr>
          </a:p>
          <a:p>
            <a:r>
              <a:rPr lang="en-US" sz="900" dirty="0">
                <a:hlinkClick r:id="rId4">
                  <a:extLst>
                    <a:ext uri="{A12FA001-AC4F-418D-AE19-62706E023703}">
                      <ahyp:hlinkClr xmlns:ahyp="http://schemas.microsoft.com/office/drawing/2018/hyperlinkcolor" val="tx"/>
                    </a:ext>
                  </a:extLst>
                </a:hlinkClick>
              </a:rPr>
              <a:t>Interpreter Strips: Awarded to Scouts who demonstrate proficiency in a foreign language or American Sign Language. </a:t>
            </a:r>
          </a:p>
          <a:p>
            <a:r>
              <a:rPr lang="en-US" sz="900" dirty="0">
                <a:hlinkClick r:id="rId4">
                  <a:extLst>
                    <a:ext uri="{A12FA001-AC4F-418D-AE19-62706E023703}">
                      <ahyp:hlinkClr xmlns:ahyp="http://schemas.microsoft.com/office/drawing/2018/hyperlinkcolor" val="tx"/>
                    </a:ext>
                  </a:extLst>
                </a:hlinkClick>
              </a:rPr>
              <a:t>Recruiter Strip: Given to Scouts who successfully invite friends to join their pack. </a:t>
            </a:r>
            <a:endParaRPr lang="en-US" sz="900" dirty="0"/>
          </a:p>
          <a:p>
            <a:endParaRPr lang="en-US" sz="900" dirty="0"/>
          </a:p>
          <a:p>
            <a:r>
              <a:rPr lang="en-US" sz="900" dirty="0">
                <a:hlinkClick r:id="rId5">
                  <a:extLst>
                    <a:ext uri="{A12FA001-AC4F-418D-AE19-62706E023703}">
                      <ahyp:hlinkClr xmlns:ahyp="http://schemas.microsoft.com/office/drawing/2018/hyperlinkcolor" val="tx"/>
                    </a:ext>
                  </a:extLst>
                </a:hlinkClick>
              </a:rPr>
              <a:t>Lion: For kindergarten-age children (typically under 6 years old). Lions learn about cooperation, citizenship, and friendship through fun activities </a:t>
            </a:r>
          </a:p>
          <a:p>
            <a:r>
              <a:rPr lang="en-US" sz="900" dirty="0">
                <a:hlinkClick r:id="rId5">
                  <a:extLst>
                    <a:ext uri="{A12FA001-AC4F-418D-AE19-62706E023703}">
                      <ahyp:hlinkClr xmlns:ahyp="http://schemas.microsoft.com/office/drawing/2018/hyperlinkcolor" val="tx"/>
                    </a:ext>
                  </a:extLst>
                </a:hlinkClick>
              </a:rPr>
              <a:t>and adventures. </a:t>
            </a:r>
            <a:endParaRPr lang="en-US" sz="900" dirty="0">
              <a:hlinkClick r:id="rId6">
                <a:extLst>
                  <a:ext uri="{A12FA001-AC4F-418D-AE19-62706E023703}">
                    <ahyp:hlinkClr xmlns:ahyp="http://schemas.microsoft.com/office/drawing/2018/hyperlinkcolor" val="tx"/>
                  </a:ext>
                </a:extLst>
              </a:hlinkClick>
            </a:endParaRPr>
          </a:p>
          <a:p>
            <a:r>
              <a:rPr lang="en-US" sz="900" dirty="0">
                <a:hlinkClick r:id="rId6">
                  <a:extLst>
                    <a:ext uri="{A12FA001-AC4F-418D-AE19-62706E023703}">
                      <ahyp:hlinkClr xmlns:ahyp="http://schemas.microsoft.com/office/drawing/2018/hyperlinkcolor" val="tx"/>
                    </a:ext>
                  </a:extLst>
                </a:hlinkClick>
              </a:rPr>
              <a:t>Tiger: For first graders (ages 6to7). This rank focuses on building confidence, family values, and engaging in outdoor </a:t>
            </a:r>
          </a:p>
          <a:p>
            <a:r>
              <a:rPr lang="en-US" sz="900" dirty="0">
                <a:hlinkClick r:id="rId6">
                  <a:extLst>
                    <a:ext uri="{A12FA001-AC4F-418D-AE19-62706E023703}">
                      <ahyp:hlinkClr xmlns:ahyp="http://schemas.microsoft.com/office/drawing/2018/hyperlinkcolor" val="tx"/>
                    </a:ext>
                  </a:extLst>
                </a:hlinkClick>
              </a:rPr>
              <a:t>activities. </a:t>
            </a:r>
          </a:p>
          <a:p>
            <a:r>
              <a:rPr lang="en-US" sz="900" dirty="0">
                <a:hlinkClick r:id="rId6">
                  <a:extLst>
                    <a:ext uri="{A12FA001-AC4F-418D-AE19-62706E023703}">
                      <ahyp:hlinkClr xmlns:ahyp="http://schemas.microsoft.com/office/drawing/2018/hyperlinkcolor" val="tx"/>
                    </a:ext>
                  </a:extLst>
                </a:hlinkClick>
              </a:rPr>
              <a:t>Wolf: For second graders (ages 7to8). Wolves work on personal growth, physical fitness, and community involvement t</a:t>
            </a:r>
          </a:p>
          <a:p>
            <a:r>
              <a:rPr lang="en-US" sz="900" dirty="0" err="1">
                <a:hlinkClick r:id="rId6">
                  <a:extLst>
                    <a:ext uri="{A12FA001-AC4F-418D-AE19-62706E023703}">
                      <ahyp:hlinkClr xmlns:ahyp="http://schemas.microsoft.com/office/drawing/2018/hyperlinkcolor" val="tx"/>
                    </a:ext>
                  </a:extLst>
                </a:hlinkClick>
              </a:rPr>
              <a:t>hrough</a:t>
            </a:r>
            <a:r>
              <a:rPr lang="en-US" sz="900" dirty="0">
                <a:hlinkClick r:id="rId6">
                  <a:extLst>
                    <a:ext uri="{A12FA001-AC4F-418D-AE19-62706E023703}">
                      <ahyp:hlinkClr xmlns:ahyp="http://schemas.microsoft.com/office/drawing/2018/hyperlinkcolor" val="tx"/>
                    </a:ext>
                  </a:extLst>
                </a:hlinkClick>
              </a:rPr>
              <a:t> various adventures. </a:t>
            </a:r>
          </a:p>
          <a:p>
            <a:r>
              <a:rPr lang="en-US" sz="900" dirty="0">
                <a:hlinkClick r:id="rId6">
                  <a:extLst>
                    <a:ext uri="{A12FA001-AC4F-418D-AE19-62706E023703}">
                      <ahyp:hlinkClr xmlns:ahyp="http://schemas.microsoft.com/office/drawing/2018/hyperlinkcolor" val="tx"/>
                    </a:ext>
                  </a:extLst>
                </a:hlinkClick>
              </a:rPr>
              <a:t>Bear: For third graders (ages 8-9). This rank emphasizes hobbies, physical fitness, and learning about one’s community. </a:t>
            </a:r>
          </a:p>
          <a:p>
            <a:r>
              <a:rPr lang="en-US" sz="900" dirty="0">
                <a:hlinkClick r:id="rId6">
                  <a:extLst>
                    <a:ext uri="{A12FA001-AC4F-418D-AE19-62706E023703}">
                      <ahyp:hlinkClr xmlns:ahyp="http://schemas.microsoft.com/office/drawing/2018/hyperlinkcolor" val="tx"/>
                    </a:ext>
                  </a:extLst>
                </a:hlinkClick>
              </a:rPr>
              <a:t>Webelos: For fourth graders (ages 9to10). Webelos scouts focus on leadership skills and preparing to transition to Scouts </a:t>
            </a:r>
          </a:p>
          <a:p>
            <a:r>
              <a:rPr lang="en-US" sz="900" dirty="0">
                <a:hlinkClick r:id="rId6">
                  <a:extLst>
                    <a:ext uri="{A12FA001-AC4F-418D-AE19-62706E023703}">
                      <ahyp:hlinkClr xmlns:ahyp="http://schemas.microsoft.com/office/drawing/2018/hyperlinkcolor" val="tx"/>
                    </a:ext>
                  </a:extLst>
                </a:hlinkClick>
              </a:rPr>
              <a:t>BSA. </a:t>
            </a:r>
          </a:p>
          <a:p>
            <a:r>
              <a:rPr lang="en-US" sz="900" dirty="0">
                <a:hlinkClick r:id="rId6">
                  <a:extLst>
                    <a:ext uri="{A12FA001-AC4F-418D-AE19-62706E023703}">
                      <ahyp:hlinkClr xmlns:ahyp="http://schemas.microsoft.com/office/drawing/2018/hyperlinkcolor" val="tx"/>
                    </a:ext>
                  </a:extLst>
                </a:hlinkClick>
              </a:rPr>
              <a:t>Arrow of Light (AOL): For fifth graders (ages 10to11). This is the highest rank in Cub Scouts and signifies readiness to join a Scouts BSA troop.</a:t>
            </a:r>
            <a:endParaRPr lang="en-US" sz="900" dirty="0"/>
          </a:p>
          <a:p>
            <a:endParaRPr lang="en-US" sz="900" dirty="0"/>
          </a:p>
          <a:p>
            <a:endParaRPr lang="en-US" dirty="0"/>
          </a:p>
        </p:txBody>
      </p:sp>
      <p:sp>
        <p:nvSpPr>
          <p:cNvPr id="4" name="Slide Number Placeholder 3"/>
          <p:cNvSpPr>
            <a:spLocks noGrp="1"/>
          </p:cNvSpPr>
          <p:nvPr>
            <p:ph type="sldNum" sz="quarter" idx="5"/>
          </p:nvPr>
        </p:nvSpPr>
        <p:spPr/>
        <p:txBody>
          <a:bodyPr/>
          <a:lstStyle/>
          <a:p>
            <a:fld id="{CB9FFCAD-C922-47D3-BBB2-D7C900CF03A7}" type="slidenum">
              <a:rPr lang="en-US" smtClean="0"/>
              <a:t>3</a:t>
            </a:fld>
            <a:endParaRPr lang="en-US" dirty="0"/>
          </a:p>
        </p:txBody>
      </p:sp>
    </p:spTree>
    <p:extLst>
      <p:ext uri="{BB962C8B-B14F-4D97-AF65-F5344CB8AC3E}">
        <p14:creationId xmlns:p14="http://schemas.microsoft.com/office/powerpoint/2010/main" val="83677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4</a:t>
            </a:fld>
            <a:endParaRPr lang="en-US"/>
          </a:p>
        </p:txBody>
      </p:sp>
    </p:spTree>
    <p:extLst>
      <p:ext uri="{BB962C8B-B14F-4D97-AF65-F5344CB8AC3E}">
        <p14:creationId xmlns:p14="http://schemas.microsoft.com/office/powerpoint/2010/main" val="106535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Venturing Award</a:t>
            </a:r>
            <a:r>
              <a:rPr lang="en-US" sz="1000" dirty="0"/>
              <a:t>: The starting point for Venturers.</a:t>
            </a:r>
          </a:p>
          <a:p>
            <a:r>
              <a:rPr lang="en-US" sz="1000" b="1" dirty="0"/>
              <a:t>Discovery Award</a:t>
            </a:r>
            <a:r>
              <a:rPr lang="en-US" sz="1000" dirty="0"/>
              <a:t>: Recognizes Venturers who demonstrate leadership and service.</a:t>
            </a:r>
          </a:p>
          <a:p>
            <a:r>
              <a:rPr lang="en-US" sz="1000" b="1" dirty="0"/>
              <a:t>Pathfinder Award</a:t>
            </a:r>
            <a:r>
              <a:rPr lang="en-US" sz="1000" dirty="0"/>
              <a:t>: For those who show leadership and service in a more advanced role.</a:t>
            </a:r>
          </a:p>
          <a:p>
            <a:r>
              <a:rPr lang="en-US" sz="1000" b="1" dirty="0"/>
              <a:t>Summit Award</a:t>
            </a:r>
            <a:r>
              <a:rPr lang="en-US" sz="1000" dirty="0"/>
              <a:t>: The highest rank, equivalent to the Eagle rank in traditional Scouting.</a:t>
            </a:r>
          </a:p>
          <a:p>
            <a:r>
              <a:rPr lang="en-US" sz="1000" b="1" dirty="0">
                <a:hlinkClick r:id="rId3"/>
              </a:rPr>
              <a:t>Specialty Awards</a:t>
            </a:r>
            <a:r>
              <a:rPr lang="en-US" sz="1000" dirty="0">
                <a:hlinkClick r:id="rId3"/>
              </a:rPr>
              <a:t>: Such as the Ranger Award, Quest Award, TRUST Award, and Nova Awards, which focus on outdoor skills, sports, faith, and science. </a:t>
            </a:r>
            <a:br>
              <a:rPr lang="en-US" sz="1000" dirty="0"/>
            </a:br>
            <a:r>
              <a:rPr lang="en-US" sz="1000" dirty="0"/>
              <a:t>These awards help Venturers develop their skills and demonstrate their commitment to the Venturing program.</a:t>
            </a:r>
          </a:p>
          <a:p>
            <a:endParaRPr lang="en-US" sz="1000" dirty="0"/>
          </a:p>
          <a:p>
            <a:r>
              <a:rPr lang="en-US" sz="1000" b="1" dirty="0">
                <a:hlinkClick r:id="rId4"/>
              </a:rPr>
              <a:t>Long Cruise Badge</a:t>
            </a:r>
            <a:r>
              <a:rPr lang="en-US" sz="1000" dirty="0">
                <a:hlinkClick r:id="rId4"/>
              </a:rPr>
              <a:t>: Recognizes Sea Scouts who cruise for two weeks on a vessel provided by the council or their own vessel. </a:t>
            </a:r>
            <a:endParaRPr lang="en-US" sz="1000" u="sng" dirty="0">
              <a:hlinkClick r:id="rId4"/>
            </a:endParaRPr>
          </a:p>
          <a:p>
            <a:r>
              <a:rPr lang="en-US" sz="1000" b="1" dirty="0">
                <a:hlinkClick r:id="rId4"/>
              </a:rPr>
              <a:t>Qualified Seaman Program</a:t>
            </a:r>
            <a:r>
              <a:rPr lang="en-US" sz="1000" dirty="0">
                <a:hlinkClick r:id="rId4"/>
              </a:rPr>
              <a:t>: Offers training in boating safety and seamanship skills. </a:t>
            </a:r>
            <a:endParaRPr lang="en-US" sz="1000" u="sng" dirty="0">
              <a:hlinkClick r:id="rId4"/>
            </a:endParaRPr>
          </a:p>
          <a:p>
            <a:r>
              <a:rPr lang="en-US" sz="1000" b="1" dirty="0">
                <a:hlinkClick r:id="rId4"/>
              </a:rPr>
              <a:t>Sea Scout Leadership Award</a:t>
            </a:r>
            <a:r>
              <a:rPr lang="en-US" sz="1000" dirty="0">
                <a:hlinkClick r:id="rId4"/>
              </a:rPr>
              <a:t>: Presented to Sea Scouts and adult leaders for exceptional contributions to the program. </a:t>
            </a:r>
            <a:endParaRPr lang="en-US" sz="1000" u="sng" dirty="0">
              <a:hlinkClick r:id="rId4"/>
            </a:endParaRPr>
          </a:p>
          <a:p>
            <a:r>
              <a:rPr lang="en-US" sz="1000" b="1" dirty="0">
                <a:hlinkClick r:id="rId4"/>
              </a:rPr>
              <a:t>Basic Shooter Award</a:t>
            </a:r>
            <a:r>
              <a:rPr lang="en-US" sz="1000" dirty="0">
                <a:hlinkClick r:id="rId4"/>
              </a:rPr>
              <a:t>: Recognizes Sea Scouts who achieve shooting proficiency in various disciplines. </a:t>
            </a:r>
            <a:endParaRPr lang="en-US" u="sng" dirty="0">
              <a:hlinkClick r:id="rId4"/>
            </a:endParaRPr>
          </a:p>
          <a:p>
            <a:r>
              <a:rPr lang="en-US" b="1" dirty="0">
                <a:hlinkClick r:id="rId4"/>
              </a:rPr>
              <a:t>Finley Sea Scout Service Award</a:t>
            </a:r>
            <a:r>
              <a:rPr lang="en-US" dirty="0">
                <a:hlinkClick r:id="rId4"/>
              </a:rPr>
              <a:t>: Honors Sea Scouts who provide outstanding leadership and service. </a:t>
            </a:r>
            <a:br>
              <a:rPr lang="en-US" dirty="0"/>
            </a:br>
            <a:r>
              <a:rPr lang="en-US" dirty="0"/>
              <a:t>These awards reflect the skills, leadership, and community service that Sea Scouts demonstrate throughout their time in the program.</a:t>
            </a:r>
          </a:p>
          <a:p>
            <a:endParaRPr lang="en-US" dirty="0"/>
          </a:p>
          <a:p>
            <a:endParaRPr lang="en-US" dirty="0"/>
          </a:p>
        </p:txBody>
      </p:sp>
      <p:sp>
        <p:nvSpPr>
          <p:cNvPr id="4" name="Slide Number Placeholder 3"/>
          <p:cNvSpPr>
            <a:spLocks noGrp="1"/>
          </p:cNvSpPr>
          <p:nvPr>
            <p:ph type="sldNum" sz="quarter" idx="5"/>
          </p:nvPr>
        </p:nvSpPr>
        <p:spPr/>
        <p:txBody>
          <a:bodyPr/>
          <a:lstStyle/>
          <a:p>
            <a:fld id="{CB9FFCAD-C922-47D3-BBB2-D7C900CF03A7}" type="slidenum">
              <a:rPr lang="en-US" smtClean="0"/>
              <a:t>5</a:t>
            </a:fld>
            <a:endParaRPr lang="en-US"/>
          </a:p>
        </p:txBody>
      </p:sp>
    </p:spTree>
    <p:extLst>
      <p:ext uri="{BB962C8B-B14F-4D97-AF65-F5344CB8AC3E}">
        <p14:creationId xmlns:p14="http://schemas.microsoft.com/office/powerpoint/2010/main" val="47808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9FFCAD-C922-47D3-BBB2-D7C900CF03A7}" type="slidenum">
              <a:rPr lang="en-US" smtClean="0"/>
              <a:t>6</a:t>
            </a:fld>
            <a:endParaRPr lang="en-US"/>
          </a:p>
        </p:txBody>
      </p:sp>
    </p:spTree>
    <p:extLst>
      <p:ext uri="{BB962C8B-B14F-4D97-AF65-F5344CB8AC3E}">
        <p14:creationId xmlns:p14="http://schemas.microsoft.com/office/powerpoint/2010/main" val="1736248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9FFCAD-C922-47D3-BBB2-D7C900CF03A7}" type="slidenum">
              <a:rPr lang="en-US" smtClean="0"/>
              <a:t>7</a:t>
            </a:fld>
            <a:endParaRPr lang="en-US"/>
          </a:p>
        </p:txBody>
      </p:sp>
    </p:spTree>
    <p:extLst>
      <p:ext uri="{BB962C8B-B14F-4D97-AF65-F5344CB8AC3E}">
        <p14:creationId xmlns:p14="http://schemas.microsoft.com/office/powerpoint/2010/main" val="93741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The Den Leader Training Award recognizes Cub Scout leaders who complete specific training and performance requirements, enhancing their leadership skills and contributions to the program.</a:t>
            </a:r>
            <a:endParaRPr lang="en-US" dirty="0"/>
          </a:p>
        </p:txBody>
      </p:sp>
      <p:sp>
        <p:nvSpPr>
          <p:cNvPr id="4" name="Slide Number Placeholder 3"/>
          <p:cNvSpPr>
            <a:spLocks noGrp="1"/>
          </p:cNvSpPr>
          <p:nvPr>
            <p:ph type="sldNum" sz="quarter" idx="5"/>
          </p:nvPr>
        </p:nvSpPr>
        <p:spPr/>
        <p:txBody>
          <a:bodyPr/>
          <a:lstStyle/>
          <a:p>
            <a:fld id="{B64C372F-7BFA-4CD4-A9FA-99D726A2C9BB}" type="slidenum">
              <a:rPr lang="en-US" smtClean="0"/>
              <a:t>8</a:t>
            </a:fld>
            <a:endParaRPr lang="en-US"/>
          </a:p>
        </p:txBody>
      </p:sp>
    </p:spTree>
    <p:extLst>
      <p:ext uri="{BB962C8B-B14F-4D97-AF65-F5344CB8AC3E}">
        <p14:creationId xmlns:p14="http://schemas.microsoft.com/office/powerpoint/2010/main" val="288687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3C51B4"/>
                </a:solidFill>
                <a:effectLst/>
                <a:latin typeface="Roboto" panose="02000000000000000000" pitchFamily="2" charset="0"/>
              </a:rPr>
              <a:t>The Scouter Training Award Knot recognizes registered adult volunteers who complete training and performance requirements while serving in various Scouting positions.</a:t>
            </a:r>
            <a:endParaRPr lang="en-US" dirty="0"/>
          </a:p>
        </p:txBody>
      </p:sp>
      <p:sp>
        <p:nvSpPr>
          <p:cNvPr id="4" name="Slide Number Placeholder 3"/>
          <p:cNvSpPr>
            <a:spLocks noGrp="1"/>
          </p:cNvSpPr>
          <p:nvPr>
            <p:ph type="sldNum" sz="quarter" idx="5"/>
          </p:nvPr>
        </p:nvSpPr>
        <p:spPr/>
        <p:txBody>
          <a:bodyPr/>
          <a:lstStyle/>
          <a:p>
            <a:fld id="{B64C372F-7BFA-4CD4-A9FA-99D726A2C9BB}" type="slidenum">
              <a:rPr lang="en-US" smtClean="0"/>
              <a:t>9</a:t>
            </a:fld>
            <a:endParaRPr lang="en-US"/>
          </a:p>
        </p:txBody>
      </p:sp>
    </p:spTree>
    <p:extLst>
      <p:ext uri="{BB962C8B-B14F-4D97-AF65-F5344CB8AC3E}">
        <p14:creationId xmlns:p14="http://schemas.microsoft.com/office/powerpoint/2010/main" val="2204948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04B1-93EB-5EE4-E618-9E15D9372B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427E63-BEA8-5B7D-8EC8-329F7AF453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035205-242B-5AE4-0D27-D3A6E8866E9C}"/>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E00D6145-92F1-DDC3-0510-663C1D3620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72FFA-1A7C-BD17-B15C-4402BC798174}"/>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427523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ED05-B0BA-F401-861F-D292732A1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8269B8-4BB5-BF59-EECD-84610F15FD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D7486B-AFE0-E5E0-CF4B-4161C19F6BA8}"/>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D8BF9588-FDF2-3FA2-9186-76E325511F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8CF9F-D6AE-4494-3CD3-0D90EBCD42BD}"/>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3058811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03812C-37BE-1F49-9112-5E3506C1EB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5A4B6-CCB8-8917-08F0-4898AF34EF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70D0E2-389C-B90B-CFC8-E2171EA87CBF}"/>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8A446E1C-7718-84F2-8DD7-6AEAF76F7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9CD51F-C4A2-1BEB-D586-49F180ADA815}"/>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218719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88CC0-7939-9150-7E6C-536114212F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AC7C6F-B95A-12C0-DBEA-A837813FC8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25078-62AC-59E0-2EE4-787AB30A5CC0}"/>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966DE50B-9842-9711-D314-E2F4B2E43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8B393-9F9A-BE55-CE9A-DFFE86F2A7E0}"/>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1102214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A762-CDCC-462D-0A54-EEF5331143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FC1D51-DBBB-FC3D-B457-DD70DB17F2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11F8F4-AC60-1730-1510-D18D1307FAE3}"/>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0F2EDA86-8ABC-56A1-A47A-BFCDDFBCBF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202697-7096-B16D-9317-A2A158BBC262}"/>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2585302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CEA0A-603F-F312-2905-6C05BF6F1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34E553-DED2-9A57-C9AE-4A22BC18C2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E70C40-88FA-E7FA-657F-AB55F6968F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9C1FA3-BDD5-77C5-8BB4-68B8FE97E112}"/>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6" name="Footer Placeholder 5">
            <a:extLst>
              <a:ext uri="{FF2B5EF4-FFF2-40B4-BE49-F238E27FC236}">
                <a16:creationId xmlns:a16="http://schemas.microsoft.com/office/drawing/2014/main" id="{2613757A-08F8-C7AB-8664-57CA50E9E2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B031DB-A260-1895-A229-6125A5734FE6}"/>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132757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17E63-3DF4-71C7-EF83-4DDECCDCEF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FD0B28-AFCE-33E8-B481-CB4AE11DEB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FEFAAE-9107-E443-007D-19981CF08D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D92A7A-CD61-1BD3-91AB-37906E4138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E2D20A-EBA6-FF2B-7E16-19345207DA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BC4AC4-B780-516D-0784-5CFB1928DCCD}"/>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8" name="Footer Placeholder 7">
            <a:extLst>
              <a:ext uri="{FF2B5EF4-FFF2-40B4-BE49-F238E27FC236}">
                <a16:creationId xmlns:a16="http://schemas.microsoft.com/office/drawing/2014/main" id="{56212411-5B27-51A4-D5D6-E8B610856E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9BCAD2-6F9B-33FD-B52A-3EF211DFAFF2}"/>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175188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1D99-7D98-BB10-8DEF-CEEC98B69E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968D31-0B64-6244-9ACA-A45E7765C54C}"/>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4" name="Footer Placeholder 3">
            <a:extLst>
              <a:ext uri="{FF2B5EF4-FFF2-40B4-BE49-F238E27FC236}">
                <a16:creationId xmlns:a16="http://schemas.microsoft.com/office/drawing/2014/main" id="{DE89C488-F7D0-D387-0AF3-EADFDC319A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AA39E1-44DD-C88F-AC41-368598D3D0BD}"/>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477748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C4EFA8-D737-24C9-1C51-425C65029F53}"/>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3" name="Footer Placeholder 2">
            <a:extLst>
              <a:ext uri="{FF2B5EF4-FFF2-40B4-BE49-F238E27FC236}">
                <a16:creationId xmlns:a16="http://schemas.microsoft.com/office/drawing/2014/main" id="{32B0596B-10FE-6C21-25F9-263BA97C81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83FFB0-F0AC-FA88-8DBA-A47FE02A8C3E}"/>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376641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7424-C5DE-C29B-4E4C-869FE631ED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8B7074-D0B1-0C7C-29CF-E28DDB1438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FAC58F-B6C0-1D58-C602-E1A173577B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7A24FC-E0E8-F24C-44F8-CBEC2165B521}"/>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6" name="Footer Placeholder 5">
            <a:extLst>
              <a:ext uri="{FF2B5EF4-FFF2-40B4-BE49-F238E27FC236}">
                <a16:creationId xmlns:a16="http://schemas.microsoft.com/office/drawing/2014/main" id="{EE56AA7D-5EBA-8FCF-3D83-65E322F38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B7691B-A4A4-9496-5ACC-4CD38F9FFCC5}"/>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81286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1B081-8825-35B8-7CE6-C649E726E4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B5100-F09D-2799-AAB2-DA3513D79E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FC034-35A6-1DE2-03AC-8B3CAD41AE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9853B-6414-DBAE-7367-C8B222334943}"/>
              </a:ext>
            </a:extLst>
          </p:cNvPr>
          <p:cNvSpPr>
            <a:spLocks noGrp="1"/>
          </p:cNvSpPr>
          <p:nvPr>
            <p:ph type="dt" sz="half" idx="10"/>
          </p:nvPr>
        </p:nvSpPr>
        <p:spPr/>
        <p:txBody>
          <a:bodyPr/>
          <a:lstStyle/>
          <a:p>
            <a:fld id="{54E12A2A-AF8B-4A4A-93FB-7EC60EB2B89F}" type="datetimeFigureOut">
              <a:rPr lang="en-US" smtClean="0"/>
              <a:t>10/31/2025</a:t>
            </a:fld>
            <a:endParaRPr lang="en-US"/>
          </a:p>
        </p:txBody>
      </p:sp>
      <p:sp>
        <p:nvSpPr>
          <p:cNvPr id="6" name="Footer Placeholder 5">
            <a:extLst>
              <a:ext uri="{FF2B5EF4-FFF2-40B4-BE49-F238E27FC236}">
                <a16:creationId xmlns:a16="http://schemas.microsoft.com/office/drawing/2014/main" id="{46EF0481-A09C-6A45-EB08-2A4FEBB6D6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C3681-B19E-A762-F6AC-69FA1AA6CFC7}"/>
              </a:ext>
            </a:extLst>
          </p:cNvPr>
          <p:cNvSpPr>
            <a:spLocks noGrp="1"/>
          </p:cNvSpPr>
          <p:nvPr>
            <p:ph type="sldNum" sz="quarter" idx="12"/>
          </p:nvPr>
        </p:nvSpPr>
        <p:spPr/>
        <p:txBody>
          <a:bodyPr/>
          <a:lstStyle/>
          <a:p>
            <a:fld id="{30C05840-42D6-48DB-8E64-E0BAE99C39F3}" type="slidenum">
              <a:rPr lang="en-US" smtClean="0"/>
              <a:t>‹#›</a:t>
            </a:fld>
            <a:endParaRPr lang="en-US"/>
          </a:p>
        </p:txBody>
      </p:sp>
    </p:spTree>
    <p:extLst>
      <p:ext uri="{BB962C8B-B14F-4D97-AF65-F5344CB8AC3E}">
        <p14:creationId xmlns:p14="http://schemas.microsoft.com/office/powerpoint/2010/main" val="307025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F990A-58FE-C43C-2A6B-A7148A3D2B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2E2E82-8E8E-7971-293F-5081CDD0C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63FF7-2453-9BE0-B5FB-8BF23768BC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E12A2A-AF8B-4A4A-93FB-7EC60EB2B89F}" type="datetimeFigureOut">
              <a:rPr lang="en-US" smtClean="0"/>
              <a:t>10/31/2025</a:t>
            </a:fld>
            <a:endParaRPr lang="en-US"/>
          </a:p>
        </p:txBody>
      </p:sp>
      <p:sp>
        <p:nvSpPr>
          <p:cNvPr id="5" name="Footer Placeholder 4">
            <a:extLst>
              <a:ext uri="{FF2B5EF4-FFF2-40B4-BE49-F238E27FC236}">
                <a16:creationId xmlns:a16="http://schemas.microsoft.com/office/drawing/2014/main" id="{A0F7C87D-5992-0F1D-1604-A4E3F5C716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67002C-5833-55E9-43B3-D43B91D187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C05840-42D6-48DB-8E64-E0BAE99C39F3}" type="slidenum">
              <a:rPr lang="en-US" smtClean="0"/>
              <a:t>‹#›</a:t>
            </a:fld>
            <a:endParaRPr lang="en-US"/>
          </a:p>
        </p:txBody>
      </p:sp>
    </p:spTree>
    <p:extLst>
      <p:ext uri="{BB962C8B-B14F-4D97-AF65-F5344CB8AC3E}">
        <p14:creationId xmlns:p14="http://schemas.microsoft.com/office/powerpoint/2010/main" val="672654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scouting.org/awards/scholarship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hyperlink" Target="https://www.scouting.org/wp-content/uploads/2021/08/Complete_Angler_Recognition-2021.pdf" TargetMode="External"/><Relationship Id="rId18" Type="http://schemas.openxmlformats.org/officeDocument/2006/relationships/hyperlink" Target="https://www.scouting.org/awards/awards-central/distinguished-eagle" TargetMode="External"/><Relationship Id="rId26" Type="http://schemas.openxmlformats.org/officeDocument/2006/relationships/hyperlink" Target="https://www.scouting.org/awards/awards-central/flw-unit-recognition" TargetMode="External"/><Relationship Id="rId39" Type="http://schemas.openxmlformats.org/officeDocument/2006/relationships/hyperlink" Target="https://www.scouting.org/awards/awards-central/long-cruise-award" TargetMode="External"/><Relationship Id="rId21" Type="http://schemas.openxmlformats.org/officeDocument/2006/relationships/hyperlink" Target="https://scoutingwire.org/wp-content/uploads/2016/08/522-05918_EKFretwell_Guide.pdf" TargetMode="External"/><Relationship Id="rId34" Type="http://schemas.openxmlformats.org/officeDocument/2006/relationships/hyperlink" Target="https://www.scouting.org/awards/awards-central/interpreter-strip" TargetMode="External"/><Relationship Id="rId42" Type="http://schemas.openxmlformats.org/officeDocument/2006/relationships/hyperlink" Target="https://www.scouting.org/awards/awards-central/mile-swim" TargetMode="External"/><Relationship Id="rId47" Type="http://schemas.openxmlformats.org/officeDocument/2006/relationships/hyperlink" Target="https://www.scouting.org/awards/awards-central/nesa-life" TargetMode="External"/><Relationship Id="rId50" Type="http://schemas.openxmlformats.org/officeDocument/2006/relationships/hyperlink" Target="https://www.scouting.org/stem-nova-awards/" TargetMode="External"/><Relationship Id="rId7" Type="http://schemas.openxmlformats.org/officeDocument/2006/relationships/hyperlink" Target="https://www.scouting.org/awards/awards-central/lifeguard" TargetMode="External"/><Relationship Id="rId2" Type="http://schemas.openxmlformats.org/officeDocument/2006/relationships/notesSlide" Target="../notesSlides/notesSlide19.xml"/><Relationship Id="rId16" Type="http://schemas.openxmlformats.org/officeDocument/2006/relationships/hyperlink" Target="https://www.scouting.org/awards/awards-central/cs-leader" TargetMode="External"/><Relationship Id="rId29" Type="http://schemas.openxmlformats.org/officeDocument/2006/relationships/hyperlink" Target="https://www.scouting.org/awards/awards-central/glen-melinda" TargetMode="External"/><Relationship Id="rId11" Type="http://schemas.openxmlformats.org/officeDocument/2006/relationships/hyperlink" Target="https://www.scouting.org/awards/awards-central/community-organization" TargetMode="External"/><Relationship Id="rId24" Type="http://schemas.openxmlformats.org/officeDocument/2006/relationships/hyperlink" Target="https://www.scouting.org/awards/awards-central/founders-bar" TargetMode="External"/><Relationship Id="rId32" Type="http://schemas.openxmlformats.org/officeDocument/2006/relationships/hyperlink" Target="https://www.scouting.org/awards/awards-central/international-scouters/" TargetMode="External"/><Relationship Id="rId37" Type="http://schemas.openxmlformats.org/officeDocument/2006/relationships/hyperlink" Target="https://www.scouting.org/awards/awards-central/kayaking" TargetMode="External"/><Relationship Id="rId40" Type="http://schemas.openxmlformats.org/officeDocument/2006/relationships/hyperlink" Target="https://www.scouting.org/awards/awards-central/memorial-gold-star" TargetMode="External"/><Relationship Id="rId45" Type="http://schemas.openxmlformats.org/officeDocument/2006/relationships/hyperlink" Target="https://www.scouting.org/awards/awards-central/national-major-gift" TargetMode="External"/><Relationship Id="rId5" Type="http://schemas.openxmlformats.org/officeDocument/2006/relationships/hyperlink" Target="https://www.scouting.org/awards/awards-central/alumi-award" TargetMode="External"/><Relationship Id="rId15" Type="http://schemas.openxmlformats.org/officeDocument/2006/relationships/hyperlink" Target="https://www.scouting.org/awards/awards-central/council-duty-to-god-award/" TargetMode="External"/><Relationship Id="rId23" Type="http://schemas.openxmlformats.org/officeDocument/2006/relationships/hyperlink" Target="https://www.scouting.org/awards/awards-central/firemn-chit" TargetMode="External"/><Relationship Id="rId28" Type="http://schemas.openxmlformats.org/officeDocument/2006/relationships/hyperlink" Target="https://www.bsafoundation.org/good-turn-society/" TargetMode="External"/><Relationship Id="rId36" Type="http://schemas.openxmlformats.org/officeDocument/2006/relationships/hyperlink" Target="https://blog.scoutingmagazine.org/2020/07/20/scout-earns-award-honoring-jimmy-stewart-and-your-scouts-can-do-the-same/" TargetMode="External"/><Relationship Id="rId49" Type="http://schemas.openxmlformats.org/officeDocument/2006/relationships/hyperlink" Target="https://www.scouting.org/awards/awards-central/north-star" TargetMode="External"/><Relationship Id="rId10" Type="http://schemas.openxmlformats.org/officeDocument/2006/relationships/hyperlink" Target="https://www.scouting.org/commissioners/recognition/" TargetMode="External"/><Relationship Id="rId19" Type="http://schemas.openxmlformats.org/officeDocument/2006/relationships/hyperlink" Target="https://www.scouting.org/awards/awards-central/district-merit" TargetMode="External"/><Relationship Id="rId31" Type="http://schemas.openxmlformats.org/officeDocument/2006/relationships/hyperlink" Target="https://www.scouting.org/awards/awards-central/historic-trails" TargetMode="External"/><Relationship Id="rId44" Type="http://schemas.openxmlformats.org/officeDocument/2006/relationships/hyperlink" Target="https://www.scouting.org/awards/awards-central/national-honor-patrol" TargetMode="External"/><Relationship Id="rId4" Type="http://schemas.openxmlformats.org/officeDocument/2006/relationships/hyperlink" Target="https://www.scouting.org/awards/awards-central/asian-american" TargetMode="External"/><Relationship Id="rId9" Type="http://schemas.openxmlformats.org/officeDocument/2006/relationships/hyperlink" Target="https://www.scouting.org/outdoor-programs/conservation-and-environment/conservation-awards-and-recognitions/bsa-distinguished-conservation-service-award/" TargetMode="External"/><Relationship Id="rId14" Type="http://schemas.openxmlformats.org/officeDocument/2006/relationships/hyperlink" Target="https://www.scouting.org/awards/awards-central/council-alumnus-of-the-year-award" TargetMode="External"/><Relationship Id="rId22" Type="http://schemas.openxmlformats.org/officeDocument/2006/relationships/hyperlink" Target="https://www.exploring.org/awards-recognitions/" TargetMode="External"/><Relationship Id="rId27" Type="http://schemas.openxmlformats.org/officeDocument/2006/relationships/hyperlink" Target="https://www.scouting.org/awards/awards-central/george-meany" TargetMode="External"/><Relationship Id="rId30" Type="http://schemas.openxmlformats.org/officeDocument/2006/relationships/hyperlink" Target="https://blog.scoutingmagazine.org/2015/09/25/guide-grand-slam-triple-crown-national-high-adventure/" TargetMode="External"/><Relationship Id="rId35" Type="http://schemas.openxmlformats.org/officeDocument/2006/relationships/hyperlink" Target="https://www.scouting.org/awards/awards-central/james-e-west-fellowship/" TargetMode="External"/><Relationship Id="rId43" Type="http://schemas.openxmlformats.org/officeDocument/2006/relationships/hyperlink" Target="https://filestore.scouting.org/filestore/pdf/National_Duty_to_God_Award.pdf" TargetMode="External"/><Relationship Id="rId48" Type="http://schemas.openxmlformats.org/officeDocument/2006/relationships/hyperlink" Target="https://www.scouting.org/awards/awards-central/nesa-outstanding" TargetMode="External"/><Relationship Id="rId8" Type="http://schemas.openxmlformats.org/officeDocument/2006/relationships/hyperlink" Target="https://www.scouting.org/awards/awards-central/bsa-stand-up-paddleboarding/" TargetMode="External"/><Relationship Id="rId3" Type="http://schemas.openxmlformats.org/officeDocument/2006/relationships/hyperlink" Target="https://www.scouting.org/awards/awards-central/50-miler" TargetMode="External"/><Relationship Id="rId12" Type="http://schemas.openxmlformats.org/officeDocument/2006/relationships/hyperlink" Target="https://www.scouting.org/awards/awards-central/conservation-good-turn-award" TargetMode="External"/><Relationship Id="rId17" Type="http://schemas.openxmlformats.org/officeDocument/2006/relationships/hyperlink" Target="https://www.scouting.org/awards/awards-central/den-chief" TargetMode="External"/><Relationship Id="rId25" Type="http://schemas.openxmlformats.org/officeDocument/2006/relationships/hyperlink" Target="https://www.scouting.org/awards/awards-central/flw-jewish-committee" TargetMode="External"/><Relationship Id="rId33" Type="http://schemas.openxmlformats.org/officeDocument/2006/relationships/hyperlink" Target="https://www.scouting.org/international/recognitions/" TargetMode="External"/><Relationship Id="rId38" Type="http://schemas.openxmlformats.org/officeDocument/2006/relationships/hyperlink" Target="https://www.scouting.org/awards/awards-central/lifesaving-meritorious-action" TargetMode="External"/><Relationship Id="rId46" Type="http://schemas.openxmlformats.org/officeDocument/2006/relationships/hyperlink" Target="https://www.scouting.org/awards/awards-central/national-medal-outdoor" TargetMode="External"/><Relationship Id="rId20" Type="http://schemas.openxmlformats.org/officeDocument/2006/relationships/hyperlink" Target="https://www.scouting.org/wp-content/uploads/2024/01/2024-Eagle-Palms-requirements.pdf" TargetMode="External"/><Relationship Id="rId41" Type="http://schemas.openxmlformats.org/officeDocument/2006/relationships/hyperlink" Target="https://www.scouting.org/awards/awards-central/messengers-of-peace" TargetMode="External"/><Relationship Id="rId1" Type="http://schemas.openxmlformats.org/officeDocument/2006/relationships/slideLayout" Target="../slideLayouts/slideLayout2.xml"/><Relationship Id="rId6" Type="http://schemas.openxmlformats.org/officeDocument/2006/relationships/hyperlink" Target="https://www.scouting.org/awards/awards-central/boardsailing" TargetMode="External"/></Relationships>
</file>

<file path=ppt/slides/_rels/slide21.xml.rels><?xml version="1.0" encoding="UTF-8" standalone="yes"?>
<Relationships xmlns="http://schemas.openxmlformats.org/package/2006/relationships"><Relationship Id="rId13" Type="http://schemas.openxmlformats.org/officeDocument/2006/relationships/hyperlink" Target="https://seascout.org/awards-and-recognition/" TargetMode="External"/><Relationship Id="rId18" Type="http://schemas.openxmlformats.org/officeDocument/2006/relationships/hyperlink" Target="https://www.scouting.org/awards/awards-central/scouters-key" TargetMode="External"/><Relationship Id="rId26" Type="http://schemas.openxmlformats.org/officeDocument/2006/relationships/hyperlink" Target="https://www.scouting.org/awards/awards-central/skippers-key" TargetMode="External"/><Relationship Id="rId39" Type="http://schemas.openxmlformats.org/officeDocument/2006/relationships/hyperlink" Target="https://www.scouting.org/awards/awards-central/veteran-unit-award" TargetMode="External"/><Relationship Id="rId21" Type="http://schemas.openxmlformats.org/officeDocument/2006/relationships/hyperlink" Target="https://seascout.org/news/sea-scout-leadership-award-2/" TargetMode="External"/><Relationship Id="rId34" Type="http://schemas.openxmlformats.org/officeDocument/2006/relationships/hyperlink" Target="https://www.scouting.org/awards/awards-central/unit-leader" TargetMode="External"/><Relationship Id="rId42" Type="http://schemas.openxmlformats.org/officeDocument/2006/relationships/hyperlink" Target="https://www.scouting.org/awards/awards-central/whitney-young-award" TargetMode="External"/><Relationship Id="rId7" Type="http://schemas.openxmlformats.org/officeDocument/2006/relationships/hyperlink" Target="https://www.scouting.org/outdoor-programs/outdoor-ethics/awards" TargetMode="External"/><Relationship Id="rId2" Type="http://schemas.openxmlformats.org/officeDocument/2006/relationships/notesSlide" Target="../notesSlides/notesSlide20.xml"/><Relationship Id="rId16" Type="http://schemas.openxmlformats.org/officeDocument/2006/relationships/hyperlink" Target="https://www.scouting.org/awards/awards-central/scouting-valela-pena" TargetMode="External"/><Relationship Id="rId29" Type="http://schemas.openxmlformats.org/officeDocument/2006/relationships/hyperlink" Target="https://www.scouting.org/awards/awards-central/spirit-of-the-eagle" TargetMode="External"/><Relationship Id="rId1" Type="http://schemas.openxmlformats.org/officeDocument/2006/relationships/slideLayout" Target="../slideLayouts/slideLayout2.xml"/><Relationship Id="rId6" Type="http://schemas.openxmlformats.org/officeDocument/2006/relationships/hyperlink" Target="https://www.scouting.org/awards/awards-central/order-of-arrow-vigil" TargetMode="External"/><Relationship Id="rId11" Type="http://schemas.openxmlformats.org/officeDocument/2006/relationships/hyperlink" Target="https://www.scouting.org/awards/awards-central/professional-circle" TargetMode="External"/><Relationship Id="rId24" Type="http://schemas.openxmlformats.org/officeDocument/2006/relationships/hyperlink" Target="https://www.scouting.org/awards/awards-central/silver-beaver" TargetMode="External"/><Relationship Id="rId32" Type="http://schemas.openxmlformats.org/officeDocument/2006/relationships/hyperlink" Target="https://www.scouting.org/awards/awards-central/trained-strip" TargetMode="External"/><Relationship Id="rId37" Type="http://schemas.openxmlformats.org/officeDocument/2006/relationships/hyperlink" Target="https://www.scouting.org/awards/awards-central/venturing-shooting" TargetMode="External"/><Relationship Id="rId40" Type="http://schemas.openxmlformats.org/officeDocument/2006/relationships/hyperlink" Target="https://www.scouting.org/awards/awards-central/wp-society" TargetMode="External"/><Relationship Id="rId45" Type="http://schemas.openxmlformats.org/officeDocument/2006/relationships/hyperlink" Target="https://www.scouting.org/awards/awards-central/world-conservation" TargetMode="External"/><Relationship Id="rId5" Type="http://schemas.openxmlformats.org/officeDocument/2006/relationships/hyperlink" Target="https://www.scouting.org/awards/awards-central/order-of-arrow-red" TargetMode="External"/><Relationship Id="rId15" Type="http://schemas.openxmlformats.org/officeDocument/2006/relationships/hyperlink" Target="https://www.scouting.org/awards/awards-central/religious-emblems" TargetMode="External"/><Relationship Id="rId23" Type="http://schemas.openxmlformats.org/officeDocument/2006/relationships/hyperlink" Target="https://www.scouting.org/awards/awards-central/silver-antelop" TargetMode="External"/><Relationship Id="rId28" Type="http://schemas.openxmlformats.org/officeDocument/2006/relationships/hyperlink" Target="https://www.scouting.org/awards/awards-central/special-needs" TargetMode="External"/><Relationship Id="rId36" Type="http://schemas.openxmlformats.org/officeDocument/2006/relationships/hyperlink" Target="https://www.scouting.org/programs/venturing/venturing-awards-and-advancement/specialty-awards/" TargetMode="External"/><Relationship Id="rId10" Type="http://schemas.openxmlformats.org/officeDocument/2006/relationships/hyperlink" Target="https://www.scouting.org/awards/awards-central/polar-bear-award/" TargetMode="External"/><Relationship Id="rId19" Type="http://schemas.openxmlformats.org/officeDocument/2006/relationships/hyperlink" Target="https://www.scouting.org/awards/awards-central/scouters-training" TargetMode="External"/><Relationship Id="rId31" Type="http://schemas.openxmlformats.org/officeDocument/2006/relationships/hyperlink" Target="https://www.scouting.org/awards/awards-central/torch-of-gold" TargetMode="External"/><Relationship Id="rId44" Type="http://schemas.openxmlformats.org/officeDocument/2006/relationships/hyperlink" Target="https://www.scouting.org/awards/awards-central/winthrop-rockefeller" TargetMode="External"/><Relationship Id="rId4" Type="http://schemas.openxmlformats.org/officeDocument/2006/relationships/hyperlink" Target="https://www.scouting.org/awards/awards-central/order-of-arrow-founders" TargetMode="External"/><Relationship Id="rId9" Type="http://schemas.openxmlformats.org/officeDocument/2006/relationships/hyperlink" Target="https://www.scouting.org/awards/awards-central/ptc-masters" TargetMode="External"/><Relationship Id="rId14" Type="http://schemas.openxmlformats.org/officeDocument/2006/relationships/hyperlink" Target="https://www.scouting.org/awards/awards-central/recruiter-strip" TargetMode="External"/><Relationship Id="rId22" Type="http://schemas.openxmlformats.org/officeDocument/2006/relationships/hyperlink" Target="https://www.scouting.org/awards/awards-central/service-stars" TargetMode="External"/><Relationship Id="rId27" Type="http://schemas.openxmlformats.org/officeDocument/2006/relationships/hyperlink" Target="https://www.scouting.org/awards/awards-central/snorkeling" TargetMode="External"/><Relationship Id="rId30" Type="http://schemas.openxmlformats.org/officeDocument/2006/relationships/hyperlink" Target="https://www.scouting.org/awards/awards-central/totin-chip" TargetMode="External"/><Relationship Id="rId35" Type="http://schemas.openxmlformats.org/officeDocument/2006/relationships/hyperlink" Target="http://www.venturing.org/vla.html" TargetMode="External"/><Relationship Id="rId43" Type="http://schemas.openxmlformats.org/officeDocument/2006/relationships/hyperlink" Target="https://www.scouting.org/awards/awards-central/william-boyce" TargetMode="External"/><Relationship Id="rId8" Type="http://schemas.openxmlformats.org/officeDocument/2006/relationships/hyperlink" Target="https://www.scouting.org/awards/awards-central/paul-bunyan" TargetMode="External"/><Relationship Id="rId3" Type="http://schemas.openxmlformats.org/officeDocument/2006/relationships/hyperlink" Target="https://www.scouting.org/awards/awards-central/order-of-arrow-distinguished" TargetMode="External"/><Relationship Id="rId12" Type="http://schemas.openxmlformats.org/officeDocument/2006/relationships/hyperlink" Target="https://www.scouting.org/awards/awards-central/professional-fellowship" TargetMode="External"/><Relationship Id="rId17" Type="http://schemas.openxmlformats.org/officeDocument/2006/relationships/hyperlink" Target="https://www.scouting.org/awards/scholarships/" TargetMode="External"/><Relationship Id="rId25" Type="http://schemas.openxmlformats.org/officeDocument/2006/relationships/hyperlink" Target="https://www.scouting.org/awards/awards-central/silver-buffalo" TargetMode="External"/><Relationship Id="rId33" Type="http://schemas.openxmlformats.org/officeDocument/2006/relationships/hyperlink" Target="https://blog.scoutingmagazine.org/2015/09/25/guide-grand-slam-triple-crown-national-high-adventure/" TargetMode="External"/><Relationship Id="rId38" Type="http://schemas.openxmlformats.org/officeDocument/2006/relationships/hyperlink" Target="https://www.scouting.org/awards/awards-central/veteran-award" TargetMode="External"/><Relationship Id="rId46" Type="http://schemas.openxmlformats.org/officeDocument/2006/relationships/hyperlink" Target="https://www.scouting.org/awards/awards-central/woods-services" TargetMode="External"/><Relationship Id="rId20" Type="http://schemas.openxmlformats.org/officeDocument/2006/relationships/hyperlink" Target="https://www.scouting.org/awards/awards-central/scuba" TargetMode="External"/><Relationship Id="rId41" Type="http://schemas.openxmlformats.org/officeDocument/2006/relationships/hyperlink" Target="https://www.scouting.org/awards/awards-central/whitewater-rafting-bsa"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couting.org/awards/awards-centra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bing.com/ck/a?!&amp;&amp;p=00f29df02551bde148561e37389458a2a51d7d15e9cd6f4e7c3d512c4012faa0JmltdHM9MTc2MTg2ODgwMA&amp;ptn=3&amp;ver=2&amp;hsh=4&amp;fclid=2f9b48cf-55c0-6524-39e4-5c3d54af64af&amp;u=a1L3ZpZGVvcy9yaXZlcnZpZXcvcmVsYXRlZHZpZGVvP3E9c2NvdXRzK2F3YXJkcythbmQrcmVjb2duaXRpb25zJiZtaWQ9MjFGODcxMzJFOTNGNjQ1RTM3OEIyMUY4NzEzMkU5M0Y2NDVFMzc4QiZGT1JNPVZBTUdaQw" TargetMode="External"/><Relationship Id="rId4" Type="http://schemas.openxmlformats.org/officeDocument/2006/relationships/hyperlink" Target="https://www.scouting.org/resources/insignia-guid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bing.com/ck/a?!&amp;&amp;p=b912f1de1093c3e8c4735189c60e63bf2a7a3f5609c3356166fd1511cd0d2c57JmltdHM9MTc2MTg2ODgwMA&amp;ptn=3&amp;ver=2&amp;hsh=4&amp;fclid=2f9b48cf-55c0-6524-39e4-5c3d54af64af&amp;psq=list+of+cub+scout+awards&amp;u=a1aHR0cHM6Ly9zY291dGVybW9tLmNvbS8yNDUxMy9vdGhlci1jdWItc2NvdXQtYXdhcmRzLWhlbHBzLWFuZC1kb2N1bWVudHMv&amp;ntb=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troopleader.scouting.org/scribe/" TargetMode="External"/><Relationship Id="rId13" Type="http://schemas.openxmlformats.org/officeDocument/2006/relationships/hyperlink" Target="https://troopleader.scouting.org/librarian/" TargetMode="External"/><Relationship Id="rId18" Type="http://schemas.openxmlformats.org/officeDocument/2006/relationships/hyperlink" Target="https://troopleader.scouting.org/junior-assistant-scoutmaster/" TargetMode="External"/><Relationship Id="rId3" Type="http://schemas.openxmlformats.org/officeDocument/2006/relationships/hyperlink" Target="https://troopleader.scouting.org/senior-patrol-leader/" TargetMode="External"/><Relationship Id="rId7" Type="http://schemas.openxmlformats.org/officeDocument/2006/relationships/hyperlink" Target="https://troopleader.scouting.org/quartermaster/" TargetMode="External"/><Relationship Id="rId12" Type="http://schemas.openxmlformats.org/officeDocument/2006/relationships/hyperlink" Target="https://troopleader.scouting.org/instructor/" TargetMode="External"/><Relationship Id="rId17" Type="http://schemas.openxmlformats.org/officeDocument/2006/relationships/hyperlink" Target="https://troopleader.scouting.org/outdoor-ethics-guide/" TargetMode="External"/><Relationship Id="rId2" Type="http://schemas.openxmlformats.org/officeDocument/2006/relationships/notesSlide" Target="../notesSlides/notesSlide4.xml"/><Relationship Id="rId16" Type="http://schemas.openxmlformats.org/officeDocument/2006/relationships/hyperlink" Target="https://troopleader.scouting.org/oa-representative/" TargetMode="External"/><Relationship Id="rId1" Type="http://schemas.openxmlformats.org/officeDocument/2006/relationships/slideLayout" Target="../slideLayouts/slideLayout2.xml"/><Relationship Id="rId6" Type="http://schemas.openxmlformats.org/officeDocument/2006/relationships/hyperlink" Target="https://troopleader.scouting.org/troop-guide/" TargetMode="External"/><Relationship Id="rId11" Type="http://schemas.openxmlformats.org/officeDocument/2006/relationships/hyperlink" Target="https://troopleader.scouting.org/historian/" TargetMode="External"/><Relationship Id="rId5" Type="http://schemas.openxmlformats.org/officeDocument/2006/relationships/hyperlink" Target="https://troopleader.scouting.org/patrol-leader/" TargetMode="External"/><Relationship Id="rId15" Type="http://schemas.openxmlformats.org/officeDocument/2006/relationships/hyperlink" Target="https://troopleader.scouting.org/bugler/" TargetMode="External"/><Relationship Id="rId10" Type="http://schemas.openxmlformats.org/officeDocument/2006/relationships/hyperlink" Target="https://troopleader.scouting.org/chaplain-aid/" TargetMode="External"/><Relationship Id="rId4" Type="http://schemas.openxmlformats.org/officeDocument/2006/relationships/hyperlink" Target="https://troopleader.scouting.org/assistant-senior-patrol-leader/" TargetMode="External"/><Relationship Id="rId9" Type="http://schemas.openxmlformats.org/officeDocument/2006/relationships/hyperlink" Target="https://troopleader.scouting.org/den-chief/" TargetMode="External"/><Relationship Id="rId14" Type="http://schemas.openxmlformats.org/officeDocument/2006/relationships/hyperlink" Target="https://troopleader.scouting.org/webmaste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scouting.org/awards/religious-award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19A1-B9EA-AA86-90C5-0BC38E196153}"/>
              </a:ext>
            </a:extLst>
          </p:cNvPr>
          <p:cNvSpPr>
            <a:spLocks noGrp="1"/>
          </p:cNvSpPr>
          <p:nvPr>
            <p:ph type="ctrTitle"/>
          </p:nvPr>
        </p:nvSpPr>
        <p:spPr>
          <a:xfrm>
            <a:off x="1524000" y="1122363"/>
            <a:ext cx="9144000" cy="1542114"/>
          </a:xfrm>
        </p:spPr>
        <p:txBody>
          <a:bodyPr/>
          <a:lstStyle/>
          <a:p>
            <a:r>
              <a:rPr lang="en-US" dirty="0"/>
              <a:t>Awards Galore</a:t>
            </a:r>
          </a:p>
        </p:txBody>
      </p:sp>
      <p:sp>
        <p:nvSpPr>
          <p:cNvPr id="3" name="Subtitle 2">
            <a:extLst>
              <a:ext uri="{FF2B5EF4-FFF2-40B4-BE49-F238E27FC236}">
                <a16:creationId xmlns:a16="http://schemas.microsoft.com/office/drawing/2014/main" id="{9466FFF4-568B-C977-C5AA-462459426DA8}"/>
              </a:ext>
            </a:extLst>
          </p:cNvPr>
          <p:cNvSpPr>
            <a:spLocks noGrp="1"/>
          </p:cNvSpPr>
          <p:nvPr>
            <p:ph type="subTitle" idx="1"/>
          </p:nvPr>
        </p:nvSpPr>
        <p:spPr>
          <a:xfrm>
            <a:off x="1524000" y="3052037"/>
            <a:ext cx="9144000" cy="2205763"/>
          </a:xfrm>
        </p:spPr>
        <p:txBody>
          <a:bodyPr/>
          <a:lstStyle/>
          <a:p>
            <a:r>
              <a:rPr lang="en-US" dirty="0"/>
              <a:t>Washington Crossing Council</a:t>
            </a:r>
          </a:p>
          <a:p>
            <a:r>
              <a:rPr lang="en-US" dirty="0"/>
              <a:t>University of Scouting</a:t>
            </a:r>
          </a:p>
          <a:p>
            <a:r>
              <a:rPr lang="en-US" dirty="0"/>
              <a:t>November 1, 2025</a:t>
            </a:r>
          </a:p>
          <a:p>
            <a:r>
              <a:rPr lang="en-US" dirty="0"/>
              <a:t>Cassandra San Jose</a:t>
            </a:r>
          </a:p>
        </p:txBody>
      </p:sp>
      <p:pic>
        <p:nvPicPr>
          <p:cNvPr id="4098" name="Picture 2" descr="Scouting America FAQ - Suwannee River Area Council">
            <a:extLst>
              <a:ext uri="{FF2B5EF4-FFF2-40B4-BE49-F238E27FC236}">
                <a16:creationId xmlns:a16="http://schemas.microsoft.com/office/drawing/2014/main" id="{52A8D544-AC82-9D05-0963-AE9146F477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096" y="5078622"/>
            <a:ext cx="7315200"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66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EE0DA-4468-C05B-694C-4E5949A7F744}"/>
              </a:ext>
            </a:extLst>
          </p:cNvPr>
          <p:cNvSpPr>
            <a:spLocks noGrp="1"/>
          </p:cNvSpPr>
          <p:nvPr>
            <p:ph type="title"/>
          </p:nvPr>
        </p:nvSpPr>
        <p:spPr/>
        <p:txBody>
          <a:bodyPr>
            <a:normAutofit/>
          </a:bodyPr>
          <a:lstStyle/>
          <a:p>
            <a:r>
              <a:rPr lang="en-US" sz="4800" dirty="0"/>
              <a:t>Scouters Key</a:t>
            </a:r>
          </a:p>
        </p:txBody>
      </p:sp>
      <p:sp>
        <p:nvSpPr>
          <p:cNvPr id="4" name="TextBox 3">
            <a:extLst>
              <a:ext uri="{FF2B5EF4-FFF2-40B4-BE49-F238E27FC236}">
                <a16:creationId xmlns:a16="http://schemas.microsoft.com/office/drawing/2014/main" id="{A01119F7-81A7-E6AC-0456-9A348898EBFF}"/>
              </a:ext>
            </a:extLst>
          </p:cNvPr>
          <p:cNvSpPr txBox="1"/>
          <p:nvPr/>
        </p:nvSpPr>
        <p:spPr>
          <a:xfrm>
            <a:off x="696285" y="3733100"/>
            <a:ext cx="11350305" cy="2862322"/>
          </a:xfrm>
          <a:prstGeom prst="rect">
            <a:avLst/>
          </a:prstGeom>
          <a:noFill/>
        </p:spPr>
        <p:txBody>
          <a:bodyPr wrap="square">
            <a:spAutoFit/>
          </a:bodyPr>
          <a:lstStyle/>
          <a:p>
            <a:r>
              <a:rPr lang="en-US" b="1" u="sng" dirty="0"/>
              <a:t>Training: </a:t>
            </a:r>
            <a:r>
              <a:rPr lang="en-US" dirty="0"/>
              <a:t>Complete basic training for your specific role, such as Scoutmaster or Cubmaster, and participate in additional training courses beyond the basic level. </a:t>
            </a:r>
          </a:p>
          <a:p>
            <a:endParaRPr lang="en-US" dirty="0"/>
          </a:p>
          <a:p>
            <a:r>
              <a:rPr lang="en-US" b="1" u="sng" dirty="0"/>
              <a:t>Tenure: </a:t>
            </a:r>
            <a:r>
              <a:rPr lang="en-US" dirty="0"/>
              <a:t>Serve a minimum of three years in a registered leadership position within a five-year period. </a:t>
            </a:r>
          </a:p>
          <a:p>
            <a:endParaRPr lang="en-US" dirty="0"/>
          </a:p>
          <a:p>
            <a:r>
              <a:rPr lang="en-US" b="1" u="sng" dirty="0"/>
              <a:t>Performance Goals: </a:t>
            </a:r>
            <a:r>
              <a:rPr lang="en-US" dirty="0"/>
              <a:t>Achieve specific performance goals, such as conducting youth leader training and participating in district or council activities. </a:t>
            </a:r>
          </a:p>
          <a:p>
            <a:endParaRPr lang="en-US" dirty="0"/>
          </a:p>
          <a:p>
            <a:r>
              <a:rPr lang="en-US" b="1" u="sng" dirty="0"/>
              <a:t>Supplemental Training: </a:t>
            </a:r>
            <a:r>
              <a:rPr lang="en-US" dirty="0"/>
              <a:t>Participate in at least one supplemental training course at the local council or national level. </a:t>
            </a:r>
          </a:p>
        </p:txBody>
      </p:sp>
      <p:pic>
        <p:nvPicPr>
          <p:cNvPr id="7" name="Picture 6">
            <a:extLst>
              <a:ext uri="{FF2B5EF4-FFF2-40B4-BE49-F238E27FC236}">
                <a16:creationId xmlns:a16="http://schemas.microsoft.com/office/drawing/2014/main" id="{FC1AE455-6A6A-5B46-8B02-3A1C476BCB74}"/>
              </a:ext>
            </a:extLst>
          </p:cNvPr>
          <p:cNvPicPr>
            <a:picLocks noChangeAspect="1"/>
          </p:cNvPicPr>
          <p:nvPr/>
        </p:nvPicPr>
        <p:blipFill>
          <a:blip r:embed="rId3"/>
          <a:stretch>
            <a:fillRect/>
          </a:stretch>
        </p:blipFill>
        <p:spPr>
          <a:xfrm>
            <a:off x="4267758" y="1783583"/>
            <a:ext cx="3656483" cy="1645417"/>
          </a:xfrm>
          <a:prstGeom prst="rect">
            <a:avLst/>
          </a:prstGeom>
        </p:spPr>
      </p:pic>
    </p:spTree>
    <p:extLst>
      <p:ext uri="{BB962C8B-B14F-4D97-AF65-F5344CB8AC3E}">
        <p14:creationId xmlns:p14="http://schemas.microsoft.com/office/powerpoint/2010/main" val="393522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3113-CCAA-A5F8-FE29-BF5FA9007D67}"/>
              </a:ext>
            </a:extLst>
          </p:cNvPr>
          <p:cNvSpPr>
            <a:spLocks noGrp="1"/>
          </p:cNvSpPr>
          <p:nvPr>
            <p:ph type="title"/>
          </p:nvPr>
        </p:nvSpPr>
        <p:spPr/>
        <p:txBody>
          <a:bodyPr>
            <a:noAutofit/>
          </a:bodyPr>
          <a:lstStyle/>
          <a:p>
            <a:r>
              <a:rPr lang="en-US" sz="4400" dirty="0"/>
              <a:t>Unit Leader Award of Merit</a:t>
            </a:r>
          </a:p>
        </p:txBody>
      </p:sp>
      <p:pic>
        <p:nvPicPr>
          <p:cNvPr id="4" name="Picture 3">
            <a:extLst>
              <a:ext uri="{FF2B5EF4-FFF2-40B4-BE49-F238E27FC236}">
                <a16:creationId xmlns:a16="http://schemas.microsoft.com/office/drawing/2014/main" id="{B8CC33CC-905C-CFB6-406A-A766C09DC300}"/>
              </a:ext>
            </a:extLst>
          </p:cNvPr>
          <p:cNvPicPr>
            <a:picLocks noChangeAspect="1"/>
          </p:cNvPicPr>
          <p:nvPr/>
        </p:nvPicPr>
        <p:blipFill>
          <a:blip r:embed="rId3"/>
          <a:stretch>
            <a:fillRect/>
          </a:stretch>
        </p:blipFill>
        <p:spPr>
          <a:xfrm>
            <a:off x="4165876" y="1872318"/>
            <a:ext cx="3457575" cy="1657350"/>
          </a:xfrm>
          <a:prstGeom prst="rect">
            <a:avLst/>
          </a:prstGeom>
        </p:spPr>
      </p:pic>
      <p:sp>
        <p:nvSpPr>
          <p:cNvPr id="6" name="TextBox 5">
            <a:extLst>
              <a:ext uri="{FF2B5EF4-FFF2-40B4-BE49-F238E27FC236}">
                <a16:creationId xmlns:a16="http://schemas.microsoft.com/office/drawing/2014/main" id="{08824103-B9E3-6B4F-F648-562423E2BA5A}"/>
              </a:ext>
            </a:extLst>
          </p:cNvPr>
          <p:cNvSpPr txBox="1"/>
          <p:nvPr/>
        </p:nvSpPr>
        <p:spPr>
          <a:xfrm>
            <a:off x="679508" y="3942825"/>
            <a:ext cx="10947633" cy="2308324"/>
          </a:xfrm>
          <a:prstGeom prst="rect">
            <a:avLst/>
          </a:prstGeom>
          <a:noFill/>
        </p:spPr>
        <p:txBody>
          <a:bodyPr wrap="square">
            <a:spAutoFit/>
          </a:bodyPr>
          <a:lstStyle/>
          <a:p>
            <a:pPr marL="285750" indent="-285750">
              <a:buFont typeface="Wingdings" panose="05000000000000000000" pitchFamily="2" charset="2"/>
              <a:buChar char=""/>
            </a:pPr>
            <a:r>
              <a:rPr lang="en-US" dirty="0"/>
              <a:t>Be a currently registered Cubmaster, Scoutmaster, Advisor, or Skipper.</a:t>
            </a:r>
          </a:p>
          <a:p>
            <a:pPr marL="285750" indent="-285750">
              <a:buFont typeface="Wingdings" panose="05000000000000000000" pitchFamily="2" charset="2"/>
              <a:buChar char=""/>
            </a:pPr>
            <a:r>
              <a:rPr lang="en-US" dirty="0"/>
              <a:t>Have served in that position for at least 18 continuous months.</a:t>
            </a:r>
          </a:p>
          <a:p>
            <a:pPr marL="285750" indent="-285750">
              <a:buFont typeface="Wingdings" panose="05000000000000000000" pitchFamily="2" charset="2"/>
              <a:buChar char=""/>
            </a:pPr>
            <a:r>
              <a:rPr lang="en-US" dirty="0"/>
              <a:t>Meet the training requirements for their registered position.</a:t>
            </a:r>
          </a:p>
          <a:p>
            <a:pPr marL="285750" indent="-285750">
              <a:buFont typeface="Wingdings" panose="05000000000000000000" pitchFamily="2" charset="2"/>
              <a:buChar char=""/>
            </a:pPr>
            <a:r>
              <a:rPr lang="en-US" dirty="0"/>
              <a:t>Distribute an annual unit program plan and calendar to each family in the unit.</a:t>
            </a:r>
          </a:p>
          <a:p>
            <a:pPr marL="285750" indent="-285750">
              <a:buFont typeface="Wingdings" panose="05000000000000000000" pitchFamily="2" charset="2"/>
              <a:buChar char=""/>
            </a:pPr>
            <a:r>
              <a:rPr lang="en-US" dirty="0"/>
              <a:t>Have a leader succession plan in place.</a:t>
            </a:r>
          </a:p>
          <a:p>
            <a:pPr marL="285750" indent="-285750">
              <a:buFont typeface="Wingdings" panose="05000000000000000000" pitchFamily="2" charset="2"/>
              <a:buChar char=""/>
            </a:pPr>
            <a:r>
              <a:rPr lang="en-US" dirty="0"/>
              <a:t>Ensure that at least 60% of the unit’s youth have advanced at least once during the last 12 months.</a:t>
            </a:r>
          </a:p>
          <a:p>
            <a:pPr marL="285750" indent="-285750">
              <a:buFont typeface="Wingdings" panose="05000000000000000000" pitchFamily="2" charset="2"/>
              <a:buChar char=""/>
            </a:pPr>
            <a:r>
              <a:rPr lang="en-US" dirty="0"/>
              <a:t>Cultivate a positive relationship with the chartered organization and project a positive image of Scouting in the community. </a:t>
            </a:r>
          </a:p>
        </p:txBody>
      </p:sp>
    </p:spTree>
    <p:extLst>
      <p:ext uri="{BB962C8B-B14F-4D97-AF65-F5344CB8AC3E}">
        <p14:creationId xmlns:p14="http://schemas.microsoft.com/office/powerpoint/2010/main" val="196666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F2057-209D-ABE9-D9EC-498C6C7E5E4D}"/>
              </a:ext>
            </a:extLst>
          </p:cNvPr>
          <p:cNvSpPr>
            <a:spLocks noGrp="1"/>
          </p:cNvSpPr>
          <p:nvPr>
            <p:ph type="title"/>
          </p:nvPr>
        </p:nvSpPr>
        <p:spPr/>
        <p:txBody>
          <a:bodyPr>
            <a:normAutofit/>
          </a:bodyPr>
          <a:lstStyle/>
          <a:p>
            <a:r>
              <a:rPr lang="en-US" sz="4000" dirty="0"/>
              <a:t>Community Organization award</a:t>
            </a:r>
          </a:p>
        </p:txBody>
      </p:sp>
      <p:sp>
        <p:nvSpPr>
          <p:cNvPr id="4" name="TextBox 3">
            <a:extLst>
              <a:ext uri="{FF2B5EF4-FFF2-40B4-BE49-F238E27FC236}">
                <a16:creationId xmlns:a16="http://schemas.microsoft.com/office/drawing/2014/main" id="{0007BB14-8CEC-2585-E5F2-C9781693E7CA}"/>
              </a:ext>
            </a:extLst>
          </p:cNvPr>
          <p:cNvSpPr txBox="1"/>
          <p:nvPr/>
        </p:nvSpPr>
        <p:spPr>
          <a:xfrm>
            <a:off x="813731" y="3707934"/>
            <a:ext cx="10846965" cy="2308324"/>
          </a:xfrm>
          <a:prstGeom prst="rect">
            <a:avLst/>
          </a:prstGeom>
          <a:noFill/>
        </p:spPr>
        <p:txBody>
          <a:bodyPr wrap="square">
            <a:spAutoFit/>
          </a:bodyPr>
          <a:lstStyle/>
          <a:p>
            <a:r>
              <a:rPr lang="en-US" dirty="0"/>
              <a:t>Community Organization Award is a generic term used by the BSA to identify a category of awards used by secular, national, community organizations to recognize their members for voluntary service and achievement. The organization must also be a BSA national chartered organization. The recognition piece, the concept of the award, and the criteria for awarding and presenting it are developed and owned by the national community organization which is also a chartered organization with the Boy Scouts of America. To ensure compatibility with the objectives and mission of the Boy Scouts of America, the concept, requirements, and criteria for presenting the award must be approved by the BSA National Relationships Committee.</a:t>
            </a:r>
          </a:p>
        </p:txBody>
      </p:sp>
      <p:pic>
        <p:nvPicPr>
          <p:cNvPr id="5" name="Picture 4">
            <a:extLst>
              <a:ext uri="{FF2B5EF4-FFF2-40B4-BE49-F238E27FC236}">
                <a16:creationId xmlns:a16="http://schemas.microsoft.com/office/drawing/2014/main" id="{B5F47EF4-11B2-E7A6-DD38-F71F7A02EF9A}"/>
              </a:ext>
            </a:extLst>
          </p:cNvPr>
          <p:cNvPicPr>
            <a:picLocks noChangeAspect="1"/>
          </p:cNvPicPr>
          <p:nvPr/>
        </p:nvPicPr>
        <p:blipFill>
          <a:blip r:embed="rId3"/>
          <a:stretch>
            <a:fillRect/>
          </a:stretch>
        </p:blipFill>
        <p:spPr>
          <a:xfrm>
            <a:off x="4600837" y="1935921"/>
            <a:ext cx="2705100" cy="1400175"/>
          </a:xfrm>
          <a:prstGeom prst="rect">
            <a:avLst/>
          </a:prstGeom>
        </p:spPr>
      </p:pic>
    </p:spTree>
    <p:extLst>
      <p:ext uri="{BB962C8B-B14F-4D97-AF65-F5344CB8AC3E}">
        <p14:creationId xmlns:p14="http://schemas.microsoft.com/office/powerpoint/2010/main" val="3981436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49936-E24E-EB1E-6AF8-43BF7704FB74}"/>
              </a:ext>
            </a:extLst>
          </p:cNvPr>
          <p:cNvSpPr>
            <a:spLocks noGrp="1"/>
          </p:cNvSpPr>
          <p:nvPr>
            <p:ph type="title"/>
          </p:nvPr>
        </p:nvSpPr>
        <p:spPr/>
        <p:txBody>
          <a:bodyPr/>
          <a:lstStyle/>
          <a:p>
            <a:r>
              <a:rPr lang="es-ES" dirty="0"/>
              <a:t>¡</a:t>
            </a:r>
            <a:r>
              <a:rPr lang="es-ES" dirty="0" err="1"/>
              <a:t>Scouting</a:t>
            </a:r>
            <a:r>
              <a:rPr lang="es-ES" dirty="0"/>
              <a:t>… Vale la Pena! </a:t>
            </a:r>
            <a:r>
              <a:rPr lang="es-ES" dirty="0" err="1"/>
              <a:t>Service</a:t>
            </a:r>
            <a:r>
              <a:rPr lang="es-ES" dirty="0"/>
              <a:t> </a:t>
            </a:r>
            <a:r>
              <a:rPr lang="es-ES" dirty="0" err="1"/>
              <a:t>Award</a:t>
            </a:r>
            <a:endParaRPr lang="en-US" dirty="0"/>
          </a:p>
        </p:txBody>
      </p:sp>
      <p:sp>
        <p:nvSpPr>
          <p:cNvPr id="6" name="TextBox 5">
            <a:extLst>
              <a:ext uri="{FF2B5EF4-FFF2-40B4-BE49-F238E27FC236}">
                <a16:creationId xmlns:a16="http://schemas.microsoft.com/office/drawing/2014/main" id="{356DAD57-7C9F-8DFA-5AA2-0D2E0427218D}"/>
              </a:ext>
            </a:extLst>
          </p:cNvPr>
          <p:cNvSpPr txBox="1"/>
          <p:nvPr/>
        </p:nvSpPr>
        <p:spPr>
          <a:xfrm>
            <a:off x="1157681" y="3976381"/>
            <a:ext cx="9664116" cy="1754326"/>
          </a:xfrm>
          <a:prstGeom prst="rect">
            <a:avLst/>
          </a:prstGeom>
          <a:noFill/>
        </p:spPr>
        <p:txBody>
          <a:bodyPr wrap="square">
            <a:spAutoFit/>
          </a:bodyPr>
          <a:lstStyle/>
          <a:p>
            <a:r>
              <a:rPr lang="en-US" dirty="0"/>
              <a:t>The ¡Scouting … Vale la Pena! Service Award is a prestigious recognition in Scouting America that honors outstanding services by individuals or organizations in the Hispanic American/Latino community. This award is presented to those who have made significant contributions to the development and implementation of Scouting opportunities for Hispanic youth. The award is presented to people at all levels of the Scouting Community.</a:t>
            </a:r>
          </a:p>
          <a:p>
            <a:endParaRPr lang="en-US" dirty="0"/>
          </a:p>
        </p:txBody>
      </p:sp>
      <p:pic>
        <p:nvPicPr>
          <p:cNvPr id="12" name="Picture 11">
            <a:extLst>
              <a:ext uri="{FF2B5EF4-FFF2-40B4-BE49-F238E27FC236}">
                <a16:creationId xmlns:a16="http://schemas.microsoft.com/office/drawing/2014/main" id="{8FB65D93-F65C-F69D-ECC8-A09D9189B19D}"/>
              </a:ext>
            </a:extLst>
          </p:cNvPr>
          <p:cNvPicPr>
            <a:picLocks noChangeAspect="1"/>
          </p:cNvPicPr>
          <p:nvPr/>
        </p:nvPicPr>
        <p:blipFill>
          <a:blip r:embed="rId3"/>
          <a:stretch>
            <a:fillRect/>
          </a:stretch>
        </p:blipFill>
        <p:spPr>
          <a:xfrm>
            <a:off x="3981276" y="1935921"/>
            <a:ext cx="3810000" cy="1790700"/>
          </a:xfrm>
          <a:prstGeom prst="rect">
            <a:avLst/>
          </a:prstGeom>
        </p:spPr>
      </p:pic>
    </p:spTree>
    <p:extLst>
      <p:ext uri="{BB962C8B-B14F-4D97-AF65-F5344CB8AC3E}">
        <p14:creationId xmlns:p14="http://schemas.microsoft.com/office/powerpoint/2010/main" val="3045649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F343C-4DFA-90EC-6B37-F00D82E0C03F}"/>
              </a:ext>
            </a:extLst>
          </p:cNvPr>
          <p:cNvSpPr>
            <a:spLocks noGrp="1"/>
          </p:cNvSpPr>
          <p:nvPr>
            <p:ph type="title"/>
          </p:nvPr>
        </p:nvSpPr>
        <p:spPr/>
        <p:txBody>
          <a:bodyPr>
            <a:normAutofit/>
          </a:bodyPr>
          <a:lstStyle/>
          <a:p>
            <a:r>
              <a:rPr lang="en-US" sz="4800" dirty="0"/>
              <a:t>District Award of Merit </a:t>
            </a:r>
          </a:p>
        </p:txBody>
      </p:sp>
      <p:sp>
        <p:nvSpPr>
          <p:cNvPr id="3" name="Rectangle 1">
            <a:extLst>
              <a:ext uri="{FF2B5EF4-FFF2-40B4-BE49-F238E27FC236}">
                <a16:creationId xmlns:a16="http://schemas.microsoft.com/office/drawing/2014/main" id="{B743341D-CD0D-768D-05D6-EF586FA69832}"/>
              </a:ext>
            </a:extLst>
          </p:cNvPr>
          <p:cNvSpPr>
            <a:spLocks noChangeArrowheads="1"/>
          </p:cNvSpPr>
          <p:nvPr/>
        </p:nvSpPr>
        <p:spPr bwMode="auto">
          <a:xfrm>
            <a:off x="0" y="-277001"/>
            <a:ext cx="65" cy="553998"/>
          </a:xfrm>
          <a:prstGeom prst="rect">
            <a:avLst/>
          </a:prstGeom>
          <a:solidFill>
            <a:srgbClr val="F0F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C5C4721C-17CB-F960-0455-82F162E425CE}"/>
              </a:ext>
            </a:extLst>
          </p:cNvPr>
          <p:cNvSpPr txBox="1"/>
          <p:nvPr/>
        </p:nvSpPr>
        <p:spPr>
          <a:xfrm>
            <a:off x="913795" y="3875714"/>
            <a:ext cx="10637845" cy="2585323"/>
          </a:xfrm>
          <a:prstGeom prst="rect">
            <a:avLst/>
          </a:prstGeom>
          <a:noFill/>
        </p:spPr>
        <p:txBody>
          <a:bodyPr wrap="square">
            <a:spAutoFit/>
          </a:bodyPr>
          <a:lstStyle/>
          <a:p>
            <a:r>
              <a:rPr lang="en-US" b="1" u="sng" dirty="0"/>
              <a:t>Nomination Process:</a:t>
            </a:r>
            <a:r>
              <a:rPr lang="en-US" b="1" dirty="0"/>
              <a:t> </a:t>
            </a:r>
            <a:r>
              <a:rPr lang="en-US" dirty="0"/>
              <a:t>Candidates for the District Award of Merit must be nominated by others; self-nominations are not allowed. The nomination must be submitted to the district committee for consideration.</a:t>
            </a:r>
          </a:p>
          <a:p>
            <a:endParaRPr lang="en-US" dirty="0"/>
          </a:p>
          <a:p>
            <a:r>
              <a:rPr lang="en-US" b="1" u="sng" dirty="0"/>
              <a:t>Service Requirement:</a:t>
            </a:r>
            <a:r>
              <a:rPr lang="en-US" b="1" dirty="0"/>
              <a:t> </a:t>
            </a:r>
            <a:r>
              <a:rPr lang="en-US" dirty="0"/>
              <a:t>Typically, nominees should have provided service to youth for a minimum of five years, demonstrating a consistent commitment to scouting and community service. </a:t>
            </a:r>
          </a:p>
          <a:p>
            <a:endParaRPr lang="en-US" dirty="0"/>
          </a:p>
          <a:p>
            <a:r>
              <a:rPr lang="en-US" b="1" u="sng" dirty="0"/>
              <a:t>Multiple Awards:</a:t>
            </a:r>
            <a:r>
              <a:rPr lang="en-US" b="1" dirty="0"/>
              <a:t> </a:t>
            </a:r>
            <a:r>
              <a:rPr lang="en-US" dirty="0"/>
              <a:t>A person may receive the District Award of Merit more than once from different districts, but there are no provisions for wearing more than one award at a time. </a:t>
            </a:r>
          </a:p>
        </p:txBody>
      </p:sp>
      <p:pic>
        <p:nvPicPr>
          <p:cNvPr id="6" name="Picture 5">
            <a:extLst>
              <a:ext uri="{FF2B5EF4-FFF2-40B4-BE49-F238E27FC236}">
                <a16:creationId xmlns:a16="http://schemas.microsoft.com/office/drawing/2014/main" id="{529D2D63-814F-63C4-D3D1-AAF289040743}"/>
              </a:ext>
            </a:extLst>
          </p:cNvPr>
          <p:cNvPicPr>
            <a:picLocks noChangeAspect="1"/>
          </p:cNvPicPr>
          <p:nvPr/>
        </p:nvPicPr>
        <p:blipFill>
          <a:blip r:embed="rId3"/>
          <a:stretch>
            <a:fillRect/>
          </a:stretch>
        </p:blipFill>
        <p:spPr>
          <a:xfrm>
            <a:off x="4175184" y="1935921"/>
            <a:ext cx="3371850" cy="1514475"/>
          </a:xfrm>
          <a:prstGeom prst="rect">
            <a:avLst/>
          </a:prstGeom>
        </p:spPr>
      </p:pic>
    </p:spTree>
    <p:extLst>
      <p:ext uri="{BB962C8B-B14F-4D97-AF65-F5344CB8AC3E}">
        <p14:creationId xmlns:p14="http://schemas.microsoft.com/office/powerpoint/2010/main" val="340614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8299-CCC0-666C-5AB7-CEDB0F69CF4D}"/>
              </a:ext>
            </a:extLst>
          </p:cNvPr>
          <p:cNvSpPr>
            <a:spLocks noGrp="1"/>
          </p:cNvSpPr>
          <p:nvPr>
            <p:ph type="title"/>
          </p:nvPr>
        </p:nvSpPr>
        <p:spPr/>
        <p:txBody>
          <a:bodyPr>
            <a:normAutofit/>
          </a:bodyPr>
          <a:lstStyle/>
          <a:p>
            <a:r>
              <a:rPr lang="en-US" sz="4800" dirty="0"/>
              <a:t>Silver Beaver</a:t>
            </a:r>
          </a:p>
        </p:txBody>
      </p:sp>
      <p:sp>
        <p:nvSpPr>
          <p:cNvPr id="4" name="TextBox 3">
            <a:extLst>
              <a:ext uri="{FF2B5EF4-FFF2-40B4-BE49-F238E27FC236}">
                <a16:creationId xmlns:a16="http://schemas.microsoft.com/office/drawing/2014/main" id="{A3EA1B5E-616A-7E6C-E6E0-E64E5A6A97E3}"/>
              </a:ext>
            </a:extLst>
          </p:cNvPr>
          <p:cNvSpPr txBox="1"/>
          <p:nvPr/>
        </p:nvSpPr>
        <p:spPr>
          <a:xfrm>
            <a:off x="1130766" y="4586153"/>
            <a:ext cx="10353761" cy="2031325"/>
          </a:xfrm>
          <a:prstGeom prst="rect">
            <a:avLst/>
          </a:prstGeom>
          <a:noFill/>
        </p:spPr>
        <p:txBody>
          <a:bodyPr wrap="square">
            <a:spAutoFit/>
          </a:bodyPr>
          <a:lstStyle/>
          <a:p>
            <a:r>
              <a:rPr lang="en-US" dirty="0"/>
              <a:t>The Silver Beaver Award was introduced in 1931 and is the highest recognition that a local council can bestow on a volunteer Scouter. It is awarded for distinguished service to youth within a local council and acknowledges the hard work and dedication of Scouters who have significantly impacted the lives of young people.</a:t>
            </a:r>
          </a:p>
          <a:p>
            <a:endParaRPr lang="en-US" dirty="0"/>
          </a:p>
          <a:p>
            <a:r>
              <a:rPr lang="en-US" b="1" u="sng" dirty="0"/>
              <a:t>Nomination Process</a:t>
            </a:r>
            <a:r>
              <a:rPr lang="en-US" dirty="0"/>
              <a:t>: Anyone may nominate any deserving registered Scouter to the council, which selects recipients for the following year. </a:t>
            </a:r>
          </a:p>
        </p:txBody>
      </p:sp>
      <p:pic>
        <p:nvPicPr>
          <p:cNvPr id="7" name="Picture 6">
            <a:extLst>
              <a:ext uri="{FF2B5EF4-FFF2-40B4-BE49-F238E27FC236}">
                <a16:creationId xmlns:a16="http://schemas.microsoft.com/office/drawing/2014/main" id="{1C27D80F-4BB8-CEC7-3FC4-C9858E997A33}"/>
              </a:ext>
            </a:extLst>
          </p:cNvPr>
          <p:cNvPicPr>
            <a:picLocks noChangeAspect="1"/>
          </p:cNvPicPr>
          <p:nvPr/>
        </p:nvPicPr>
        <p:blipFill>
          <a:blip r:embed="rId3"/>
          <a:stretch>
            <a:fillRect/>
          </a:stretch>
        </p:blipFill>
        <p:spPr>
          <a:xfrm>
            <a:off x="3378935" y="2533303"/>
            <a:ext cx="2779552" cy="1226912"/>
          </a:xfrm>
          <a:prstGeom prst="rect">
            <a:avLst/>
          </a:prstGeom>
        </p:spPr>
      </p:pic>
      <p:pic>
        <p:nvPicPr>
          <p:cNvPr id="11" name="Picture 10">
            <a:extLst>
              <a:ext uri="{FF2B5EF4-FFF2-40B4-BE49-F238E27FC236}">
                <a16:creationId xmlns:a16="http://schemas.microsoft.com/office/drawing/2014/main" id="{17AA1B17-C708-5226-F5AF-4F0AD981D674}"/>
              </a:ext>
            </a:extLst>
          </p:cNvPr>
          <p:cNvPicPr>
            <a:picLocks noChangeAspect="1"/>
          </p:cNvPicPr>
          <p:nvPr/>
        </p:nvPicPr>
        <p:blipFill>
          <a:blip r:embed="rId4"/>
          <a:stretch>
            <a:fillRect/>
          </a:stretch>
        </p:blipFill>
        <p:spPr>
          <a:xfrm>
            <a:off x="6667587" y="2271847"/>
            <a:ext cx="1809750" cy="1885950"/>
          </a:xfrm>
          <a:prstGeom prst="rect">
            <a:avLst/>
          </a:prstGeom>
        </p:spPr>
      </p:pic>
    </p:spTree>
    <p:extLst>
      <p:ext uri="{BB962C8B-B14F-4D97-AF65-F5344CB8AC3E}">
        <p14:creationId xmlns:p14="http://schemas.microsoft.com/office/powerpoint/2010/main" val="387848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616FC-7462-0D3A-4881-CCBCEC9E9793}"/>
              </a:ext>
            </a:extLst>
          </p:cNvPr>
          <p:cNvSpPr>
            <a:spLocks noGrp="1"/>
          </p:cNvSpPr>
          <p:nvPr>
            <p:ph type="title"/>
          </p:nvPr>
        </p:nvSpPr>
        <p:spPr/>
        <p:txBody>
          <a:bodyPr>
            <a:normAutofit fontScale="90000"/>
          </a:bodyPr>
          <a:lstStyle/>
          <a:p>
            <a:r>
              <a:rPr lang="en-US" sz="4800" dirty="0"/>
              <a:t>Silver Antelope</a:t>
            </a:r>
            <a:br>
              <a:rPr lang="en-US" sz="4800" dirty="0"/>
            </a:br>
            <a:r>
              <a:rPr lang="en-US" sz="4800" dirty="0"/>
              <a:t>Silver Buffalo</a:t>
            </a:r>
          </a:p>
        </p:txBody>
      </p:sp>
      <p:pic>
        <p:nvPicPr>
          <p:cNvPr id="3" name="Picture 2">
            <a:extLst>
              <a:ext uri="{FF2B5EF4-FFF2-40B4-BE49-F238E27FC236}">
                <a16:creationId xmlns:a16="http://schemas.microsoft.com/office/drawing/2014/main" id="{6602A958-F54D-8241-EFC0-1B2EB15296E4}"/>
              </a:ext>
            </a:extLst>
          </p:cNvPr>
          <p:cNvPicPr>
            <a:picLocks noChangeAspect="1"/>
          </p:cNvPicPr>
          <p:nvPr/>
        </p:nvPicPr>
        <p:blipFill>
          <a:blip r:embed="rId3"/>
          <a:stretch>
            <a:fillRect/>
          </a:stretch>
        </p:blipFill>
        <p:spPr>
          <a:xfrm>
            <a:off x="3810175" y="2214562"/>
            <a:ext cx="1333500" cy="2428875"/>
          </a:xfrm>
          <a:prstGeom prst="rect">
            <a:avLst/>
          </a:prstGeom>
        </p:spPr>
      </p:pic>
      <p:sp>
        <p:nvSpPr>
          <p:cNvPr id="9" name="TextBox 8">
            <a:extLst>
              <a:ext uri="{FF2B5EF4-FFF2-40B4-BE49-F238E27FC236}">
                <a16:creationId xmlns:a16="http://schemas.microsoft.com/office/drawing/2014/main" id="{8B0EC489-4ADC-E269-D355-EB48C1450B8F}"/>
              </a:ext>
            </a:extLst>
          </p:cNvPr>
          <p:cNvSpPr txBox="1"/>
          <p:nvPr/>
        </p:nvSpPr>
        <p:spPr>
          <a:xfrm>
            <a:off x="3043374" y="5154263"/>
            <a:ext cx="6094602" cy="1200329"/>
          </a:xfrm>
          <a:prstGeom prst="rect">
            <a:avLst/>
          </a:prstGeom>
          <a:noFill/>
        </p:spPr>
        <p:txBody>
          <a:bodyPr wrap="square">
            <a:spAutoFit/>
          </a:bodyPr>
          <a:lstStyle/>
          <a:p>
            <a:r>
              <a:rPr lang="en-US" dirty="0"/>
              <a:t>Beyond service to the local council, the Silver Antelope is given at the regional level and the Silver Buffalo is given at the national level. These are presented at the National Annual Meeting of Scouting America.</a:t>
            </a:r>
          </a:p>
        </p:txBody>
      </p:sp>
      <p:pic>
        <p:nvPicPr>
          <p:cNvPr id="10" name="Picture 9">
            <a:extLst>
              <a:ext uri="{FF2B5EF4-FFF2-40B4-BE49-F238E27FC236}">
                <a16:creationId xmlns:a16="http://schemas.microsoft.com/office/drawing/2014/main" id="{55668208-9026-ED83-C7D6-88685136B3BF}"/>
              </a:ext>
            </a:extLst>
          </p:cNvPr>
          <p:cNvPicPr>
            <a:picLocks noChangeAspect="1"/>
          </p:cNvPicPr>
          <p:nvPr/>
        </p:nvPicPr>
        <p:blipFill>
          <a:blip r:embed="rId4"/>
          <a:stretch>
            <a:fillRect/>
          </a:stretch>
        </p:blipFill>
        <p:spPr>
          <a:xfrm>
            <a:off x="6477054" y="2217019"/>
            <a:ext cx="1335140" cy="2426418"/>
          </a:xfrm>
          <a:prstGeom prst="rect">
            <a:avLst/>
          </a:prstGeom>
        </p:spPr>
      </p:pic>
    </p:spTree>
    <p:extLst>
      <p:ext uri="{BB962C8B-B14F-4D97-AF65-F5344CB8AC3E}">
        <p14:creationId xmlns:p14="http://schemas.microsoft.com/office/powerpoint/2010/main" val="2419653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0A1C-D8AE-95EA-02E1-D4CE4BC2688F}"/>
              </a:ext>
            </a:extLst>
          </p:cNvPr>
          <p:cNvSpPr>
            <a:spLocks noGrp="1"/>
          </p:cNvSpPr>
          <p:nvPr>
            <p:ph type="ctrTitle"/>
          </p:nvPr>
        </p:nvSpPr>
        <p:spPr>
          <a:xfrm>
            <a:off x="1595269" y="1122363"/>
            <a:ext cx="9001462" cy="958107"/>
          </a:xfrm>
        </p:spPr>
        <p:txBody>
          <a:bodyPr>
            <a:noAutofit/>
          </a:bodyPr>
          <a:lstStyle/>
          <a:p>
            <a:r>
              <a:rPr lang="en-US" sz="2800" dirty="0">
                <a:effectLst/>
              </a:rPr>
              <a:t>Scouting America Distinguished Conservationist Award</a:t>
            </a:r>
            <a:endParaRPr lang="en-US" sz="2800" dirty="0"/>
          </a:p>
        </p:txBody>
      </p:sp>
      <p:sp>
        <p:nvSpPr>
          <p:cNvPr id="6" name="TextBox 5">
            <a:extLst>
              <a:ext uri="{FF2B5EF4-FFF2-40B4-BE49-F238E27FC236}">
                <a16:creationId xmlns:a16="http://schemas.microsoft.com/office/drawing/2014/main" id="{43EB82E5-E565-0B4F-A9A0-56379B2BD692}"/>
              </a:ext>
            </a:extLst>
          </p:cNvPr>
          <p:cNvSpPr txBox="1"/>
          <p:nvPr/>
        </p:nvSpPr>
        <p:spPr>
          <a:xfrm>
            <a:off x="924232" y="4129548"/>
            <a:ext cx="10314039" cy="2585323"/>
          </a:xfrm>
          <a:prstGeom prst="rect">
            <a:avLst/>
          </a:prstGeom>
          <a:noFill/>
        </p:spPr>
        <p:txBody>
          <a:bodyPr wrap="square" rtlCol="0">
            <a:spAutoFit/>
          </a:bodyPr>
          <a:lstStyle/>
          <a:p>
            <a:r>
              <a:rPr lang="en-US" dirty="0"/>
              <a:t>This award is by nomination only and is for an adult Scouter who has rendered distinguished and exemplary service to natural resource conservation and environmental improvement over a sustained period (at least 20 years). The focus of the award nomination should be on the nominee’s involvement with youth, especially in the areas of education and volunteerism and inspiring them to excel in conservation, natural resources management and environmental improvement. The nominee’s accomplishments must be at a regional, national, or international level. Nominations are accepted from any recognized conservation or environmental </a:t>
            </a:r>
          </a:p>
          <a:p>
            <a:r>
              <a:rPr lang="en-US" dirty="0"/>
              <a:t>protection organization. </a:t>
            </a:r>
          </a:p>
          <a:p>
            <a:endParaRPr lang="en-US" dirty="0"/>
          </a:p>
        </p:txBody>
      </p:sp>
      <p:sp>
        <p:nvSpPr>
          <p:cNvPr id="13" name="AutoShape 2" descr="Image result for BSA Distinguished Conservation Service Award Clip Art">
            <a:extLst>
              <a:ext uri="{FF2B5EF4-FFF2-40B4-BE49-F238E27FC236}">
                <a16:creationId xmlns:a16="http://schemas.microsoft.com/office/drawing/2014/main" id="{B32404E7-E61D-3447-77F7-5A93A3C2867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4" descr="Image result for bsa distinguished conservation service award clip art transparent background">
            <a:extLst>
              <a:ext uri="{FF2B5EF4-FFF2-40B4-BE49-F238E27FC236}">
                <a16:creationId xmlns:a16="http://schemas.microsoft.com/office/drawing/2014/main" id="{05D21AC5-D1F5-DA49-BD82-42E62BE4802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a:extLst>
              <a:ext uri="{FF2B5EF4-FFF2-40B4-BE49-F238E27FC236}">
                <a16:creationId xmlns:a16="http://schemas.microsoft.com/office/drawing/2014/main" id="{06B0BC77-AC0C-3600-D958-EE622D337D87}"/>
              </a:ext>
            </a:extLst>
          </p:cNvPr>
          <p:cNvPicPr>
            <a:picLocks noChangeAspect="1"/>
          </p:cNvPicPr>
          <p:nvPr/>
        </p:nvPicPr>
        <p:blipFill>
          <a:blip r:embed="rId2"/>
          <a:stretch>
            <a:fillRect/>
          </a:stretch>
        </p:blipFill>
        <p:spPr>
          <a:xfrm>
            <a:off x="6380212" y="2595102"/>
            <a:ext cx="2028825" cy="895350"/>
          </a:xfrm>
          <a:prstGeom prst="rect">
            <a:avLst/>
          </a:prstGeom>
        </p:spPr>
      </p:pic>
      <p:pic>
        <p:nvPicPr>
          <p:cNvPr id="19" name="Picture 18">
            <a:extLst>
              <a:ext uri="{FF2B5EF4-FFF2-40B4-BE49-F238E27FC236}">
                <a16:creationId xmlns:a16="http://schemas.microsoft.com/office/drawing/2014/main" id="{67DCDECE-C8BF-CC26-1A3B-71AF381245D6}"/>
              </a:ext>
            </a:extLst>
          </p:cNvPr>
          <p:cNvPicPr>
            <a:picLocks noChangeAspect="1"/>
          </p:cNvPicPr>
          <p:nvPr/>
        </p:nvPicPr>
        <p:blipFill>
          <a:blip r:embed="rId3"/>
          <a:stretch>
            <a:fillRect/>
          </a:stretch>
        </p:blipFill>
        <p:spPr>
          <a:xfrm>
            <a:off x="3854860" y="2169408"/>
            <a:ext cx="1866900" cy="1885950"/>
          </a:xfrm>
          <a:prstGeom prst="rect">
            <a:avLst/>
          </a:prstGeom>
        </p:spPr>
      </p:pic>
    </p:spTree>
    <p:extLst>
      <p:ext uri="{BB962C8B-B14F-4D97-AF65-F5344CB8AC3E}">
        <p14:creationId xmlns:p14="http://schemas.microsoft.com/office/powerpoint/2010/main" val="3935084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dult Awards – Golden West District • OCBSA Boy Scouts of America">
            <a:extLst>
              <a:ext uri="{FF2B5EF4-FFF2-40B4-BE49-F238E27FC236}">
                <a16:creationId xmlns:a16="http://schemas.microsoft.com/office/drawing/2014/main" id="{3F5AD7B3-2B1D-55CA-9CF5-5001F24519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30124" y="48195"/>
            <a:ext cx="9006068" cy="676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786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B86AA-0BA8-2B60-718F-260B9BA0B9F8}"/>
              </a:ext>
            </a:extLst>
          </p:cNvPr>
          <p:cNvSpPr>
            <a:spLocks noGrp="1"/>
          </p:cNvSpPr>
          <p:nvPr>
            <p:ph type="title"/>
          </p:nvPr>
        </p:nvSpPr>
        <p:spPr/>
        <p:txBody>
          <a:bodyPr/>
          <a:lstStyle/>
          <a:p>
            <a:r>
              <a:rPr lang="en-US" dirty="0"/>
              <a:t>What else</a:t>
            </a:r>
          </a:p>
        </p:txBody>
      </p:sp>
      <p:sp>
        <p:nvSpPr>
          <p:cNvPr id="3" name="Content Placeholder 2">
            <a:extLst>
              <a:ext uri="{FF2B5EF4-FFF2-40B4-BE49-F238E27FC236}">
                <a16:creationId xmlns:a16="http://schemas.microsoft.com/office/drawing/2014/main" id="{83DD534E-9E91-05CA-4A27-041476905505}"/>
              </a:ext>
            </a:extLst>
          </p:cNvPr>
          <p:cNvSpPr>
            <a:spLocks noGrp="1"/>
          </p:cNvSpPr>
          <p:nvPr>
            <p:ph idx="1"/>
          </p:nvPr>
        </p:nvSpPr>
        <p:spPr/>
        <p:txBody>
          <a:bodyPr/>
          <a:lstStyle/>
          <a:p>
            <a:r>
              <a:rPr lang="en-US" dirty="0">
                <a:hlinkClick r:id="rId3"/>
              </a:rPr>
              <a:t>Scholarships | Scouting America</a:t>
            </a:r>
            <a:endParaRPr lang="en-US" dirty="0"/>
          </a:p>
          <a:p>
            <a:r>
              <a:rPr lang="en-US" dirty="0"/>
              <a:t>World Conservation award</a:t>
            </a:r>
          </a:p>
          <a:p>
            <a:r>
              <a:rPr lang="en-US" dirty="0"/>
              <a:t>Emergency Preparedness</a:t>
            </a:r>
          </a:p>
          <a:p>
            <a:r>
              <a:rPr lang="en-US" dirty="0"/>
              <a:t>Physical Fitness </a:t>
            </a:r>
          </a:p>
        </p:txBody>
      </p:sp>
    </p:spTree>
    <p:extLst>
      <p:ext uri="{BB962C8B-B14F-4D97-AF65-F5344CB8AC3E}">
        <p14:creationId xmlns:p14="http://schemas.microsoft.com/office/powerpoint/2010/main" val="2399631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70DB3-C555-1FF8-646A-C17A2D612DD3}"/>
              </a:ext>
            </a:extLst>
          </p:cNvPr>
          <p:cNvSpPr>
            <a:spLocks noGrp="1"/>
          </p:cNvSpPr>
          <p:nvPr>
            <p:ph type="title"/>
          </p:nvPr>
        </p:nvSpPr>
        <p:spPr>
          <a:xfrm>
            <a:off x="838200" y="365125"/>
            <a:ext cx="10515600" cy="779389"/>
          </a:xfrm>
        </p:spPr>
        <p:txBody>
          <a:bodyPr/>
          <a:lstStyle/>
          <a:p>
            <a:r>
              <a:rPr lang="en-US" dirty="0"/>
              <a:t>Why Awards</a:t>
            </a:r>
          </a:p>
        </p:txBody>
      </p:sp>
      <p:sp>
        <p:nvSpPr>
          <p:cNvPr id="3" name="Content Placeholder 2">
            <a:extLst>
              <a:ext uri="{FF2B5EF4-FFF2-40B4-BE49-F238E27FC236}">
                <a16:creationId xmlns:a16="http://schemas.microsoft.com/office/drawing/2014/main" id="{290747D5-9DD6-BFFC-1D59-AA67E43CE27C}"/>
              </a:ext>
            </a:extLst>
          </p:cNvPr>
          <p:cNvSpPr>
            <a:spLocks noGrp="1"/>
          </p:cNvSpPr>
          <p:nvPr>
            <p:ph idx="1"/>
          </p:nvPr>
        </p:nvSpPr>
        <p:spPr>
          <a:xfrm>
            <a:off x="838200" y="1144514"/>
            <a:ext cx="10515600" cy="5032449"/>
          </a:xfrm>
        </p:spPr>
        <p:txBody>
          <a:bodyPr>
            <a:normAutofit fontScale="92500" lnSpcReduction="10000"/>
          </a:bodyPr>
          <a:lstStyle/>
          <a:p>
            <a:pPr marL="0" indent="0">
              <a:buNone/>
            </a:pPr>
            <a:r>
              <a:rPr lang="en-US" b="1" dirty="0"/>
              <a:t>Youth-</a:t>
            </a:r>
            <a:r>
              <a:rPr lang="en-US" dirty="0"/>
              <a:t>Encouragement, Growth, and Identity</a:t>
            </a:r>
            <a:endParaRPr lang="en-US" b="1" dirty="0"/>
          </a:p>
          <a:p>
            <a:r>
              <a:rPr lang="en-US" dirty="0"/>
              <a:t>Motivates Continued Engagement</a:t>
            </a:r>
          </a:p>
          <a:p>
            <a:r>
              <a:rPr lang="en-US" dirty="0"/>
              <a:t>Affirms Achievement and Effort </a:t>
            </a:r>
          </a:p>
          <a:p>
            <a:r>
              <a:rPr lang="en-US" dirty="0"/>
              <a:t>Builds Confidence and Identity</a:t>
            </a:r>
          </a:p>
          <a:p>
            <a:r>
              <a:rPr lang="en-US" dirty="0"/>
              <a:t>Teaches Goal Setting and Perseverance </a:t>
            </a:r>
          </a:p>
          <a:p>
            <a:pPr marL="0" indent="0">
              <a:buNone/>
            </a:pPr>
            <a:endParaRPr lang="en-US" dirty="0"/>
          </a:p>
          <a:p>
            <a:pPr marL="0" indent="0">
              <a:buNone/>
            </a:pPr>
            <a:r>
              <a:rPr lang="en-US" b="1" dirty="0"/>
              <a:t>Adults</a:t>
            </a:r>
            <a:r>
              <a:rPr lang="en-US" dirty="0"/>
              <a:t>-Appreciation, Retention, and Role Modeling</a:t>
            </a:r>
          </a:p>
          <a:p>
            <a:r>
              <a:rPr lang="en-US" dirty="0"/>
              <a:t>Acknowledges Volunteer Commitment </a:t>
            </a:r>
          </a:p>
          <a:p>
            <a:r>
              <a:rPr lang="en-US" dirty="0"/>
              <a:t>Strengthens Retention and Morale </a:t>
            </a:r>
          </a:p>
          <a:p>
            <a:r>
              <a:rPr lang="en-US" dirty="0"/>
              <a:t>Sets a Positive Example for Youth </a:t>
            </a:r>
          </a:p>
          <a:p>
            <a:r>
              <a:rPr lang="en-US" dirty="0"/>
              <a:t>Builds Community and Legacy </a:t>
            </a:r>
          </a:p>
          <a:p>
            <a:pPr marL="0" indent="0">
              <a:buNone/>
            </a:pPr>
            <a:endParaRPr lang="en-US" dirty="0"/>
          </a:p>
        </p:txBody>
      </p:sp>
    </p:spTree>
    <p:extLst>
      <p:ext uri="{BB962C8B-B14F-4D97-AF65-F5344CB8AC3E}">
        <p14:creationId xmlns:p14="http://schemas.microsoft.com/office/powerpoint/2010/main" val="515167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B0C37-FA81-8014-FC80-C8B0919105BA}"/>
              </a:ext>
            </a:extLst>
          </p:cNvPr>
          <p:cNvSpPr>
            <a:spLocks noGrp="1"/>
          </p:cNvSpPr>
          <p:nvPr>
            <p:ph type="title"/>
          </p:nvPr>
        </p:nvSpPr>
        <p:spPr>
          <a:xfrm>
            <a:off x="838200" y="365125"/>
            <a:ext cx="10515600" cy="732155"/>
          </a:xfrm>
        </p:spPr>
        <p:txBody>
          <a:bodyPr>
            <a:normAutofit/>
          </a:bodyPr>
          <a:lstStyle/>
          <a:p>
            <a:r>
              <a:rPr lang="en-US" sz="3600" dirty="0"/>
              <a:t>Awards Central</a:t>
            </a:r>
          </a:p>
        </p:txBody>
      </p:sp>
      <p:sp>
        <p:nvSpPr>
          <p:cNvPr id="3" name="Content Placeholder 2">
            <a:extLst>
              <a:ext uri="{FF2B5EF4-FFF2-40B4-BE49-F238E27FC236}">
                <a16:creationId xmlns:a16="http://schemas.microsoft.com/office/drawing/2014/main" id="{69B099B8-612D-EF29-33AB-51C8C76BFEBE}"/>
              </a:ext>
            </a:extLst>
          </p:cNvPr>
          <p:cNvSpPr>
            <a:spLocks noGrp="1"/>
          </p:cNvSpPr>
          <p:nvPr>
            <p:ph idx="1"/>
          </p:nvPr>
        </p:nvSpPr>
        <p:spPr>
          <a:xfrm>
            <a:off x="461236" y="1239333"/>
            <a:ext cx="3931918" cy="4774191"/>
          </a:xfrm>
        </p:spPr>
        <p:txBody>
          <a:bodyPr>
            <a:normAutofit fontScale="32500" lnSpcReduction="20000"/>
          </a:bodyPr>
          <a:lstStyle/>
          <a:p>
            <a:pPr marL="0" indent="0">
              <a:buNone/>
            </a:pPr>
            <a:r>
              <a:rPr lang="en-US" sz="3400" dirty="0"/>
              <a:t>#</a:t>
            </a:r>
          </a:p>
          <a:p>
            <a:pPr marL="0" indent="0">
              <a:buNone/>
            </a:pPr>
            <a:r>
              <a:rPr lang="en-US" sz="3400" u="sng" dirty="0">
                <a:hlinkClick r:id="rId3">
                  <a:extLst>
                    <a:ext uri="{A12FA001-AC4F-418D-AE19-62706E023703}">
                      <ahyp:hlinkClr xmlns:ahyp="http://schemas.microsoft.com/office/drawing/2018/hyperlinkcolor" val="tx"/>
                    </a:ext>
                  </a:extLst>
                </a:hlinkClick>
              </a:rPr>
              <a:t>50-Miler Award  </a:t>
            </a:r>
            <a:r>
              <a:rPr lang="en-US" sz="3400" i="1" u="sng" dirty="0">
                <a:hlinkClick r:id="rId3">
                  <a:extLst>
                    <a:ext uri="{A12FA001-AC4F-418D-AE19-62706E023703}">
                      <ahyp:hlinkClr xmlns:ahyp="http://schemas.microsoft.com/office/drawing/2018/hyperlinkcolor" val="tx"/>
                    </a:ext>
                  </a:extLst>
                </a:hlinkClick>
              </a:rPr>
              <a:t>(For Youth and Adult)</a:t>
            </a:r>
            <a:endParaRPr lang="en-US" sz="3400" dirty="0"/>
          </a:p>
          <a:p>
            <a:pPr marL="0" indent="0">
              <a:buNone/>
            </a:pPr>
            <a:r>
              <a:rPr lang="en-US" sz="3400" dirty="0"/>
              <a:t>A</a:t>
            </a:r>
          </a:p>
          <a:p>
            <a:pPr marL="0" indent="0">
              <a:buNone/>
            </a:pPr>
            <a:r>
              <a:rPr lang="en-US" sz="3400" dirty="0">
                <a:hlinkClick r:id="rId4">
                  <a:extLst>
                    <a:ext uri="{A12FA001-AC4F-418D-AE19-62706E023703}">
                      <ahyp:hlinkClr xmlns:ahyp="http://schemas.microsoft.com/office/drawing/2018/hyperlinkcolor" val="tx"/>
                    </a:ext>
                  </a:extLst>
                </a:hlinkClick>
              </a:rPr>
              <a:t>Asian American Spirit of Scouting Service Award  </a:t>
            </a:r>
            <a:r>
              <a:rPr lang="en-US" sz="3400" i="1" dirty="0">
                <a:hlinkClick r:id="rId4">
                  <a:extLst>
                    <a:ext uri="{A12FA001-AC4F-418D-AE19-62706E023703}">
                      <ahyp:hlinkClr xmlns:ahyp="http://schemas.microsoft.com/office/drawing/2018/hyperlinkcolor" val="tx"/>
                    </a:ext>
                  </a:extLst>
                </a:hlinkClick>
              </a:rPr>
              <a:t>(For Youth)</a:t>
            </a:r>
            <a:endParaRPr lang="en-US" sz="3400" dirty="0"/>
          </a:p>
          <a:p>
            <a:pPr marL="0" indent="0">
              <a:buNone/>
            </a:pPr>
            <a:r>
              <a:rPr lang="en-US" sz="3400" dirty="0">
                <a:hlinkClick r:id="rId5">
                  <a:extLst>
                    <a:ext uri="{A12FA001-AC4F-418D-AE19-62706E023703}">
                      <ahyp:hlinkClr xmlns:ahyp="http://schemas.microsoft.com/office/drawing/2018/hyperlinkcolor" val="tx"/>
                    </a:ext>
                  </a:extLst>
                </a:hlinkClick>
              </a:rPr>
              <a:t>Alumni Award  </a:t>
            </a:r>
            <a:r>
              <a:rPr lang="en-US" sz="3400" i="1" dirty="0">
                <a:hlinkClick r:id="rId5">
                  <a:extLst>
                    <a:ext uri="{A12FA001-AC4F-418D-AE19-62706E023703}">
                      <ahyp:hlinkClr xmlns:ahyp="http://schemas.microsoft.com/office/drawing/2018/hyperlinkcolor" val="tx"/>
                    </a:ext>
                  </a:extLst>
                </a:hlinkClick>
              </a:rPr>
              <a:t>(For Adult)</a:t>
            </a:r>
            <a:r>
              <a:rPr lang="en-US" sz="3400" i="1" dirty="0"/>
              <a:t> </a:t>
            </a:r>
            <a:endParaRPr lang="en-US" sz="3400" dirty="0"/>
          </a:p>
          <a:p>
            <a:pPr marL="0" indent="0">
              <a:buNone/>
            </a:pPr>
            <a:r>
              <a:rPr lang="en-US" sz="3400" dirty="0"/>
              <a:t>B</a:t>
            </a:r>
          </a:p>
          <a:p>
            <a:pPr marL="0" indent="0">
              <a:buNone/>
            </a:pPr>
            <a:r>
              <a:rPr lang="en-US" sz="3400" dirty="0">
                <a:hlinkClick r:id="rId6">
                  <a:extLst>
                    <a:ext uri="{A12FA001-AC4F-418D-AE19-62706E023703}">
                      <ahyp:hlinkClr xmlns:ahyp="http://schemas.microsoft.com/office/drawing/2018/hyperlinkcolor" val="tx"/>
                    </a:ext>
                  </a:extLst>
                </a:hlinkClick>
              </a:rPr>
              <a:t>Boardsailing BSA Award  </a:t>
            </a:r>
            <a:r>
              <a:rPr lang="en-US" sz="3400" i="1" dirty="0">
                <a:hlinkClick r:id="rId6">
                  <a:extLst>
                    <a:ext uri="{A12FA001-AC4F-418D-AE19-62706E023703}">
                      <ahyp:hlinkClr xmlns:ahyp="http://schemas.microsoft.com/office/drawing/2018/hyperlinkcolor" val="tx"/>
                    </a:ext>
                  </a:extLst>
                </a:hlinkClick>
              </a:rPr>
              <a:t>(For Youth and Adult)</a:t>
            </a:r>
            <a:endParaRPr lang="en-US" sz="3400" dirty="0"/>
          </a:p>
          <a:p>
            <a:pPr marL="0" indent="0">
              <a:buNone/>
            </a:pPr>
            <a:r>
              <a:rPr lang="en-US" sz="3400" dirty="0">
                <a:hlinkClick r:id="rId7">
                  <a:extLst>
                    <a:ext uri="{A12FA001-AC4F-418D-AE19-62706E023703}">
                      <ahyp:hlinkClr xmlns:ahyp="http://schemas.microsoft.com/office/drawing/2018/hyperlinkcolor" val="tx"/>
                    </a:ext>
                  </a:extLst>
                </a:hlinkClick>
              </a:rPr>
              <a:t>BSA Lifeguard Award  </a:t>
            </a:r>
            <a:r>
              <a:rPr lang="en-US" sz="3400" i="1" dirty="0">
                <a:hlinkClick r:id="rId7">
                  <a:extLst>
                    <a:ext uri="{A12FA001-AC4F-418D-AE19-62706E023703}">
                      <ahyp:hlinkClr xmlns:ahyp="http://schemas.microsoft.com/office/drawing/2018/hyperlinkcolor" val="tx"/>
                    </a:ext>
                  </a:extLst>
                </a:hlinkClick>
              </a:rPr>
              <a:t>(For Youth and Adult)</a:t>
            </a:r>
            <a:endParaRPr lang="en-US" sz="3400" dirty="0"/>
          </a:p>
          <a:p>
            <a:pPr marL="0" indent="0">
              <a:buNone/>
            </a:pPr>
            <a:r>
              <a:rPr lang="en-US" sz="3400" dirty="0">
                <a:hlinkClick r:id="rId8">
                  <a:extLst>
                    <a:ext uri="{A12FA001-AC4F-418D-AE19-62706E023703}">
                      <ahyp:hlinkClr xmlns:ahyp="http://schemas.microsoft.com/office/drawing/2018/hyperlinkcolor" val="tx"/>
                    </a:ext>
                  </a:extLst>
                </a:hlinkClick>
              </a:rPr>
              <a:t>BSA Stand up Paddle Boarding Award  </a:t>
            </a:r>
            <a:r>
              <a:rPr lang="en-US" sz="3400" i="1" dirty="0">
                <a:hlinkClick r:id="rId8">
                  <a:extLst>
                    <a:ext uri="{A12FA001-AC4F-418D-AE19-62706E023703}">
                      <ahyp:hlinkClr xmlns:ahyp="http://schemas.microsoft.com/office/drawing/2018/hyperlinkcolor" val="tx"/>
                    </a:ext>
                  </a:extLst>
                </a:hlinkClick>
              </a:rPr>
              <a:t>(For Youth)</a:t>
            </a:r>
            <a:endParaRPr lang="en-US" sz="3400" dirty="0"/>
          </a:p>
          <a:p>
            <a:pPr marL="0" indent="0">
              <a:buNone/>
            </a:pPr>
            <a:r>
              <a:rPr lang="en-US" sz="3400" dirty="0">
                <a:hlinkClick r:id="rId9">
                  <a:extLst>
                    <a:ext uri="{A12FA001-AC4F-418D-AE19-62706E023703}">
                      <ahyp:hlinkClr xmlns:ahyp="http://schemas.microsoft.com/office/drawing/2018/hyperlinkcolor" val="tx"/>
                    </a:ext>
                  </a:extLst>
                </a:hlinkClick>
              </a:rPr>
              <a:t>BSA Distinguished Conservation Service Award  </a:t>
            </a:r>
            <a:r>
              <a:rPr lang="en-US" sz="3400" i="1" dirty="0">
                <a:hlinkClick r:id="rId9">
                  <a:extLst>
                    <a:ext uri="{A12FA001-AC4F-418D-AE19-62706E023703}">
                      <ahyp:hlinkClr xmlns:ahyp="http://schemas.microsoft.com/office/drawing/2018/hyperlinkcolor" val="tx"/>
                    </a:ext>
                  </a:extLst>
                </a:hlinkClick>
              </a:rPr>
              <a:t>(For Youth and Adult)</a:t>
            </a:r>
            <a:endParaRPr lang="en-US" sz="3400" dirty="0"/>
          </a:p>
          <a:p>
            <a:pPr marL="0" indent="0">
              <a:buNone/>
            </a:pPr>
            <a:r>
              <a:rPr lang="en-US" sz="3400" dirty="0"/>
              <a:t>C</a:t>
            </a:r>
          </a:p>
          <a:p>
            <a:pPr marL="0" indent="0">
              <a:buNone/>
            </a:pPr>
            <a:r>
              <a:rPr lang="en-US" sz="3400" dirty="0">
                <a:hlinkClick r:id="rId10">
                  <a:extLst>
                    <a:ext uri="{A12FA001-AC4F-418D-AE19-62706E023703}">
                      <ahyp:hlinkClr xmlns:ahyp="http://schemas.microsoft.com/office/drawing/2018/hyperlinkcolor" val="tx"/>
                    </a:ext>
                  </a:extLst>
                </a:hlinkClick>
              </a:rPr>
              <a:t>Commissioner Awards and Recognitions  </a:t>
            </a:r>
            <a:r>
              <a:rPr lang="en-US" sz="3400" i="1" dirty="0">
                <a:hlinkClick r:id="rId10">
                  <a:extLst>
                    <a:ext uri="{A12FA001-AC4F-418D-AE19-62706E023703}">
                      <ahyp:hlinkClr xmlns:ahyp="http://schemas.microsoft.com/office/drawing/2018/hyperlinkcolor" val="tx"/>
                    </a:ext>
                  </a:extLst>
                </a:hlinkClick>
              </a:rPr>
              <a:t>(For Adult)</a:t>
            </a:r>
            <a:endParaRPr lang="en-US" sz="3400" dirty="0"/>
          </a:p>
          <a:p>
            <a:pPr marL="0" indent="0">
              <a:buNone/>
            </a:pPr>
            <a:r>
              <a:rPr lang="en-US" sz="3400" dirty="0">
                <a:hlinkClick r:id="rId11">
                  <a:extLst>
                    <a:ext uri="{A12FA001-AC4F-418D-AE19-62706E023703}">
                      <ahyp:hlinkClr xmlns:ahyp="http://schemas.microsoft.com/office/drawing/2018/hyperlinkcolor" val="tx"/>
                    </a:ext>
                  </a:extLst>
                </a:hlinkClick>
              </a:rPr>
              <a:t>Community Organization Award  </a:t>
            </a:r>
            <a:r>
              <a:rPr lang="en-US" sz="3400" i="1" dirty="0">
                <a:hlinkClick r:id="rId11">
                  <a:extLst>
                    <a:ext uri="{A12FA001-AC4F-418D-AE19-62706E023703}">
                      <ahyp:hlinkClr xmlns:ahyp="http://schemas.microsoft.com/office/drawing/2018/hyperlinkcolor" val="tx"/>
                    </a:ext>
                  </a:extLst>
                </a:hlinkClick>
              </a:rPr>
              <a:t>(For Adult)</a:t>
            </a:r>
            <a:endParaRPr lang="en-US" sz="3400" dirty="0"/>
          </a:p>
          <a:p>
            <a:pPr marL="0" indent="0">
              <a:buNone/>
            </a:pPr>
            <a:r>
              <a:rPr lang="en-US" sz="3400" dirty="0">
                <a:hlinkClick r:id="rId12">
                  <a:extLst>
                    <a:ext uri="{A12FA001-AC4F-418D-AE19-62706E023703}">
                      <ahyp:hlinkClr xmlns:ahyp="http://schemas.microsoft.com/office/drawing/2018/hyperlinkcolor" val="tx"/>
                    </a:ext>
                  </a:extLst>
                </a:hlinkClick>
              </a:rPr>
              <a:t>Conservation Good Turn Award  </a:t>
            </a:r>
            <a:r>
              <a:rPr lang="en-US" sz="3400" i="1" dirty="0">
                <a:hlinkClick r:id="rId12">
                  <a:extLst>
                    <a:ext uri="{A12FA001-AC4F-418D-AE19-62706E023703}">
                      <ahyp:hlinkClr xmlns:ahyp="http://schemas.microsoft.com/office/drawing/2018/hyperlinkcolor" val="tx"/>
                    </a:ext>
                  </a:extLst>
                </a:hlinkClick>
              </a:rPr>
              <a:t>(For Youth)</a:t>
            </a:r>
            <a:endParaRPr lang="en-US" sz="3400" dirty="0"/>
          </a:p>
          <a:p>
            <a:pPr marL="0" indent="0">
              <a:buNone/>
            </a:pPr>
            <a:r>
              <a:rPr lang="en-US" sz="3400" dirty="0">
                <a:hlinkClick r:id="rId13">
                  <a:extLst>
                    <a:ext uri="{A12FA001-AC4F-418D-AE19-62706E023703}">
                      <ahyp:hlinkClr xmlns:ahyp="http://schemas.microsoft.com/office/drawing/2018/hyperlinkcolor" val="tx"/>
                    </a:ext>
                  </a:extLst>
                </a:hlinkClick>
              </a:rPr>
              <a:t>Complete Angler  </a:t>
            </a:r>
            <a:r>
              <a:rPr lang="en-US" sz="3400" i="1" dirty="0">
                <a:hlinkClick r:id="rId13">
                  <a:extLst>
                    <a:ext uri="{A12FA001-AC4F-418D-AE19-62706E023703}">
                      <ahyp:hlinkClr xmlns:ahyp="http://schemas.microsoft.com/office/drawing/2018/hyperlinkcolor" val="tx"/>
                    </a:ext>
                  </a:extLst>
                </a:hlinkClick>
              </a:rPr>
              <a:t>(For Youth)</a:t>
            </a:r>
            <a:endParaRPr lang="en-US" sz="3400" dirty="0"/>
          </a:p>
          <a:p>
            <a:pPr marL="0" indent="0">
              <a:buNone/>
            </a:pPr>
            <a:r>
              <a:rPr lang="en-US" sz="3400" dirty="0">
                <a:hlinkClick r:id="rId14">
                  <a:extLst>
                    <a:ext uri="{A12FA001-AC4F-418D-AE19-62706E023703}">
                      <ahyp:hlinkClr xmlns:ahyp="http://schemas.microsoft.com/office/drawing/2018/hyperlinkcolor" val="tx"/>
                    </a:ext>
                  </a:extLst>
                </a:hlinkClick>
              </a:rPr>
              <a:t>Council Alumnus of the Year Award  </a:t>
            </a:r>
            <a:r>
              <a:rPr lang="en-US" sz="3400" i="1" dirty="0">
                <a:hlinkClick r:id="rId14">
                  <a:extLst>
                    <a:ext uri="{A12FA001-AC4F-418D-AE19-62706E023703}">
                      <ahyp:hlinkClr xmlns:ahyp="http://schemas.microsoft.com/office/drawing/2018/hyperlinkcolor" val="tx"/>
                    </a:ext>
                  </a:extLst>
                </a:hlinkClick>
              </a:rPr>
              <a:t>(For Adult)</a:t>
            </a:r>
            <a:endParaRPr lang="en-US" sz="3400" dirty="0"/>
          </a:p>
          <a:p>
            <a:pPr marL="0" indent="0">
              <a:buNone/>
            </a:pPr>
            <a:r>
              <a:rPr lang="en-US" sz="3400" dirty="0">
                <a:hlinkClick r:id="rId15">
                  <a:extLst>
                    <a:ext uri="{A12FA001-AC4F-418D-AE19-62706E023703}">
                      <ahyp:hlinkClr xmlns:ahyp="http://schemas.microsoft.com/office/drawing/2018/hyperlinkcolor" val="tx"/>
                    </a:ext>
                  </a:extLst>
                </a:hlinkClick>
              </a:rPr>
              <a:t>Council Duty to God Award  </a:t>
            </a:r>
            <a:r>
              <a:rPr lang="en-US" sz="3400" i="1" dirty="0">
                <a:hlinkClick r:id="rId15">
                  <a:extLst>
                    <a:ext uri="{A12FA001-AC4F-418D-AE19-62706E023703}">
                      <ahyp:hlinkClr xmlns:ahyp="http://schemas.microsoft.com/office/drawing/2018/hyperlinkcolor" val="tx"/>
                    </a:ext>
                  </a:extLst>
                </a:hlinkClick>
              </a:rPr>
              <a:t>(For Adult)</a:t>
            </a:r>
            <a:endParaRPr lang="en-US" sz="3400" dirty="0"/>
          </a:p>
          <a:p>
            <a:pPr marL="0" indent="0">
              <a:buNone/>
            </a:pPr>
            <a:r>
              <a:rPr lang="en-US" sz="3400" dirty="0">
                <a:hlinkClick r:id="rId16">
                  <a:extLst>
                    <a:ext uri="{A12FA001-AC4F-418D-AE19-62706E023703}">
                      <ahyp:hlinkClr xmlns:ahyp="http://schemas.microsoft.com/office/drawing/2018/hyperlinkcolor" val="tx"/>
                    </a:ext>
                  </a:extLst>
                </a:hlinkClick>
              </a:rPr>
              <a:t>Cub Scout Leader Recognition Awards  </a:t>
            </a:r>
            <a:r>
              <a:rPr lang="en-US" sz="3400" i="1" dirty="0">
                <a:hlinkClick r:id="rId16">
                  <a:extLst>
                    <a:ext uri="{A12FA001-AC4F-418D-AE19-62706E023703}">
                      <ahyp:hlinkClr xmlns:ahyp="http://schemas.microsoft.com/office/drawing/2018/hyperlinkcolor" val="tx"/>
                    </a:ext>
                  </a:extLst>
                </a:hlinkClick>
              </a:rPr>
              <a:t>(For Adult)</a:t>
            </a:r>
            <a:endParaRPr lang="en-US" sz="3400" dirty="0"/>
          </a:p>
          <a:p>
            <a:endParaRPr lang="en-US" dirty="0"/>
          </a:p>
        </p:txBody>
      </p:sp>
      <p:sp>
        <p:nvSpPr>
          <p:cNvPr id="4" name="TextBox 3">
            <a:extLst>
              <a:ext uri="{FF2B5EF4-FFF2-40B4-BE49-F238E27FC236}">
                <a16:creationId xmlns:a16="http://schemas.microsoft.com/office/drawing/2014/main" id="{6660C0CC-01C8-7C4C-7D0E-D8800DEC5E07}"/>
              </a:ext>
            </a:extLst>
          </p:cNvPr>
          <p:cNvSpPr txBox="1"/>
          <p:nvPr/>
        </p:nvSpPr>
        <p:spPr>
          <a:xfrm>
            <a:off x="4393154" y="1137136"/>
            <a:ext cx="3672392" cy="5139869"/>
          </a:xfrm>
          <a:prstGeom prst="rect">
            <a:avLst/>
          </a:prstGeom>
          <a:noFill/>
        </p:spPr>
        <p:txBody>
          <a:bodyPr wrap="square" rtlCol="0">
            <a:spAutoFit/>
          </a:bodyPr>
          <a:lstStyle/>
          <a:p>
            <a:r>
              <a:rPr lang="en-US" sz="1100" dirty="0"/>
              <a:t>D</a:t>
            </a:r>
          </a:p>
          <a:p>
            <a:r>
              <a:rPr lang="en-US" sz="1100" dirty="0">
                <a:hlinkClick r:id="rId17">
                  <a:extLst>
                    <a:ext uri="{A12FA001-AC4F-418D-AE19-62706E023703}">
                      <ahyp:hlinkClr xmlns:ahyp="http://schemas.microsoft.com/office/drawing/2018/hyperlinkcolor" val="tx"/>
                    </a:ext>
                  </a:extLst>
                </a:hlinkClick>
              </a:rPr>
              <a:t>Den Chief Service Award  (For Youth)</a:t>
            </a:r>
            <a:endParaRPr lang="en-US" sz="1100" dirty="0"/>
          </a:p>
          <a:p>
            <a:r>
              <a:rPr lang="en-US" sz="1100" dirty="0">
                <a:hlinkClick r:id="rId16">
                  <a:extLst>
                    <a:ext uri="{A12FA001-AC4F-418D-AE19-62706E023703}">
                      <ahyp:hlinkClr xmlns:ahyp="http://schemas.microsoft.com/office/drawing/2018/hyperlinkcolor" val="tx"/>
                    </a:ext>
                  </a:extLst>
                </a:hlinkClick>
              </a:rPr>
              <a:t>Den Leader Training Awards  (For Adult)</a:t>
            </a:r>
            <a:endParaRPr lang="en-US" sz="1100" dirty="0"/>
          </a:p>
          <a:p>
            <a:r>
              <a:rPr lang="en-US" sz="1100" dirty="0">
                <a:hlinkClick r:id="rId9">
                  <a:extLst>
                    <a:ext uri="{A12FA001-AC4F-418D-AE19-62706E023703}">
                      <ahyp:hlinkClr xmlns:ahyp="http://schemas.microsoft.com/office/drawing/2018/hyperlinkcolor" val="tx"/>
                    </a:ext>
                  </a:extLst>
                </a:hlinkClick>
              </a:rPr>
              <a:t>Distinguished Conservation Service Award  (For Youth and Adult)</a:t>
            </a:r>
            <a:endParaRPr lang="en-US" sz="1100" dirty="0"/>
          </a:p>
          <a:p>
            <a:r>
              <a:rPr lang="en-US" sz="1100" dirty="0">
                <a:hlinkClick r:id="rId18">
                  <a:extLst>
                    <a:ext uri="{A12FA001-AC4F-418D-AE19-62706E023703}">
                      <ahyp:hlinkClr xmlns:ahyp="http://schemas.microsoft.com/office/drawing/2018/hyperlinkcolor" val="tx"/>
                    </a:ext>
                  </a:extLst>
                </a:hlinkClick>
              </a:rPr>
              <a:t>Distinguished Eagle Scout Award  (For Adult)</a:t>
            </a:r>
            <a:endParaRPr lang="en-US" sz="1100" dirty="0"/>
          </a:p>
          <a:p>
            <a:r>
              <a:rPr lang="en-US" sz="1100" dirty="0">
                <a:hlinkClick r:id="rId19">
                  <a:extLst>
                    <a:ext uri="{A12FA001-AC4F-418D-AE19-62706E023703}">
                      <ahyp:hlinkClr xmlns:ahyp="http://schemas.microsoft.com/office/drawing/2018/hyperlinkcolor" val="tx"/>
                    </a:ext>
                  </a:extLst>
                </a:hlinkClick>
              </a:rPr>
              <a:t>District Award of Merit  (For Adult)</a:t>
            </a:r>
            <a:endParaRPr lang="en-US" sz="1100" dirty="0"/>
          </a:p>
          <a:p>
            <a:endParaRPr lang="en-US" sz="1100" dirty="0"/>
          </a:p>
          <a:p>
            <a:r>
              <a:rPr lang="en-US" sz="1100" dirty="0"/>
              <a:t>E</a:t>
            </a:r>
          </a:p>
          <a:p>
            <a:r>
              <a:rPr lang="en-US" sz="1100" dirty="0">
                <a:hlinkClick r:id="rId20">
                  <a:extLst>
                    <a:ext uri="{A12FA001-AC4F-418D-AE19-62706E023703}">
                      <ahyp:hlinkClr xmlns:ahyp="http://schemas.microsoft.com/office/drawing/2018/hyperlinkcolor" val="tx"/>
                    </a:ext>
                  </a:extLst>
                </a:hlinkClick>
              </a:rPr>
              <a:t>Eagle Palms  (For Youth)</a:t>
            </a:r>
            <a:endParaRPr lang="en-US" sz="1100" dirty="0"/>
          </a:p>
          <a:p>
            <a:r>
              <a:rPr lang="en-US" sz="1100" dirty="0">
                <a:hlinkClick r:id="rId21">
                  <a:extLst>
                    <a:ext uri="{A12FA001-AC4F-418D-AE19-62706E023703}">
                      <ahyp:hlinkClr xmlns:ahyp="http://schemas.microsoft.com/office/drawing/2018/hyperlinkcolor" val="tx"/>
                    </a:ext>
                  </a:extLst>
                </a:hlinkClick>
              </a:rPr>
              <a:t>Elbert </a:t>
            </a:r>
            <a:r>
              <a:rPr lang="en-US" sz="1100" dirty="0" err="1">
                <a:hlinkClick r:id="rId21">
                  <a:extLst>
                    <a:ext uri="{A12FA001-AC4F-418D-AE19-62706E023703}">
                      <ahyp:hlinkClr xmlns:ahyp="http://schemas.microsoft.com/office/drawing/2018/hyperlinkcolor" val="tx"/>
                    </a:ext>
                  </a:extLst>
                </a:hlinkClick>
              </a:rPr>
              <a:t>K.Fretwell</a:t>
            </a:r>
            <a:r>
              <a:rPr lang="en-US" sz="1100" dirty="0">
                <a:hlinkClick r:id="rId21">
                  <a:extLst>
                    <a:ext uri="{A12FA001-AC4F-418D-AE19-62706E023703}">
                      <ahyp:hlinkClr xmlns:ahyp="http://schemas.microsoft.com/office/drawing/2018/hyperlinkcolor" val="tx"/>
                    </a:ext>
                  </a:extLst>
                </a:hlinkClick>
              </a:rPr>
              <a:t> Outstanding Educator Award  (For Adult)</a:t>
            </a:r>
            <a:endParaRPr lang="en-US" sz="1100" dirty="0"/>
          </a:p>
          <a:p>
            <a:r>
              <a:rPr lang="en-US" sz="1100" dirty="0">
                <a:hlinkClick r:id="rId22">
                  <a:extLst>
                    <a:ext uri="{A12FA001-AC4F-418D-AE19-62706E023703}">
                      <ahyp:hlinkClr xmlns:ahyp="http://schemas.microsoft.com/office/drawing/2018/hyperlinkcolor" val="tx"/>
                    </a:ext>
                  </a:extLst>
                </a:hlinkClick>
              </a:rPr>
              <a:t>Exploring Awards and Recognitions  (For Youth and Adult)</a:t>
            </a:r>
            <a:endParaRPr lang="en-US" sz="1100" dirty="0"/>
          </a:p>
          <a:p>
            <a:endParaRPr lang="en-US" sz="1100" dirty="0"/>
          </a:p>
          <a:p>
            <a:r>
              <a:rPr lang="en-US" sz="1100" dirty="0"/>
              <a:t>F</a:t>
            </a:r>
          </a:p>
          <a:p>
            <a:r>
              <a:rPr lang="en-US" sz="1100" dirty="0" err="1">
                <a:hlinkClick r:id="rId23">
                  <a:extLst>
                    <a:ext uri="{A12FA001-AC4F-418D-AE19-62706E023703}">
                      <ahyp:hlinkClr xmlns:ahyp="http://schemas.microsoft.com/office/drawing/2018/hyperlinkcolor" val="tx"/>
                    </a:ext>
                  </a:extLst>
                </a:hlinkClick>
              </a:rPr>
              <a:t>Firem’n</a:t>
            </a:r>
            <a:r>
              <a:rPr lang="en-US" sz="1100" dirty="0">
                <a:hlinkClick r:id="rId23">
                  <a:extLst>
                    <a:ext uri="{A12FA001-AC4F-418D-AE19-62706E023703}">
                      <ahyp:hlinkClr xmlns:ahyp="http://schemas.microsoft.com/office/drawing/2018/hyperlinkcolor" val="tx"/>
                    </a:ext>
                  </a:extLst>
                </a:hlinkClick>
              </a:rPr>
              <a:t> Chit Award  (For Youth)</a:t>
            </a:r>
            <a:endParaRPr lang="en-US" sz="1100" dirty="0"/>
          </a:p>
          <a:p>
            <a:r>
              <a:rPr lang="en-US" sz="1100" dirty="0">
                <a:hlinkClick r:id="rId24">
                  <a:extLst>
                    <a:ext uri="{A12FA001-AC4F-418D-AE19-62706E023703}">
                      <ahyp:hlinkClr xmlns:ahyp="http://schemas.microsoft.com/office/drawing/2018/hyperlinkcolor" val="tx"/>
                    </a:ext>
                  </a:extLst>
                </a:hlinkClick>
              </a:rPr>
              <a:t>Founders Bar Award  (For Youth and Adult)</a:t>
            </a:r>
            <a:endParaRPr lang="en-US" sz="1100" dirty="0"/>
          </a:p>
          <a:p>
            <a:r>
              <a:rPr lang="en-US" sz="1100" dirty="0">
                <a:hlinkClick r:id="rId25">
                  <a:extLst>
                    <a:ext uri="{A12FA001-AC4F-418D-AE19-62706E023703}">
                      <ahyp:hlinkClr xmlns:ahyp="http://schemas.microsoft.com/office/drawing/2018/hyperlinkcolor" val="tx"/>
                    </a:ext>
                  </a:extLst>
                </a:hlinkClick>
              </a:rPr>
              <a:t>Frank L. Weil Memorial Quality Jewish Committee Award  (For Adult)</a:t>
            </a:r>
            <a:endParaRPr lang="en-US" sz="1100" dirty="0"/>
          </a:p>
          <a:p>
            <a:r>
              <a:rPr lang="en-US" sz="1100" dirty="0">
                <a:hlinkClick r:id="rId26">
                  <a:extLst>
                    <a:ext uri="{A12FA001-AC4F-418D-AE19-62706E023703}">
                      <ahyp:hlinkClr xmlns:ahyp="http://schemas.microsoft.com/office/drawing/2018/hyperlinkcolor" val="tx"/>
                    </a:ext>
                  </a:extLst>
                </a:hlinkClick>
              </a:rPr>
              <a:t>Frank L. Weil Memorial Unit Recognition Award (For Unit)</a:t>
            </a:r>
            <a:endParaRPr lang="en-US" sz="1100" dirty="0"/>
          </a:p>
          <a:p>
            <a:endParaRPr lang="en-US" sz="1100" dirty="0"/>
          </a:p>
          <a:p>
            <a:r>
              <a:rPr lang="en-US" sz="1100" dirty="0"/>
              <a:t>G</a:t>
            </a:r>
          </a:p>
          <a:p>
            <a:r>
              <a:rPr lang="en-US" sz="1100" dirty="0">
                <a:hlinkClick r:id="rId27">
                  <a:extLst>
                    <a:ext uri="{A12FA001-AC4F-418D-AE19-62706E023703}">
                      <ahyp:hlinkClr xmlns:ahyp="http://schemas.microsoft.com/office/drawing/2018/hyperlinkcolor" val="tx"/>
                    </a:ext>
                  </a:extLst>
                </a:hlinkClick>
              </a:rPr>
              <a:t>George Meany Award  (For Adult)</a:t>
            </a:r>
            <a:endParaRPr lang="en-US" sz="1100" dirty="0"/>
          </a:p>
          <a:p>
            <a:r>
              <a:rPr lang="en-US" sz="1100" dirty="0">
                <a:hlinkClick r:id="rId28">
                  <a:extLst>
                    <a:ext uri="{A12FA001-AC4F-418D-AE19-62706E023703}">
                      <ahyp:hlinkClr xmlns:ahyp="http://schemas.microsoft.com/office/drawing/2018/hyperlinkcolor" val="tx"/>
                    </a:ext>
                  </a:extLst>
                </a:hlinkClick>
              </a:rPr>
              <a:t>Good Turn Society Award  (For Adult)</a:t>
            </a:r>
            <a:endParaRPr lang="en-US" sz="1100" dirty="0"/>
          </a:p>
          <a:p>
            <a:r>
              <a:rPr lang="en-US" sz="1100" dirty="0">
                <a:hlinkClick r:id="rId29">
                  <a:extLst>
                    <a:ext uri="{A12FA001-AC4F-418D-AE19-62706E023703}">
                      <ahyp:hlinkClr xmlns:ahyp="http://schemas.microsoft.com/office/drawing/2018/hyperlinkcolor" val="tx"/>
                    </a:ext>
                  </a:extLst>
                </a:hlinkClick>
              </a:rPr>
              <a:t>Glenn A. and Melinda W. Adams National Eagle Scout Service Project of the Year Award  (For Youth)</a:t>
            </a:r>
            <a:endParaRPr lang="en-US" sz="1100" dirty="0"/>
          </a:p>
          <a:p>
            <a:r>
              <a:rPr lang="en-US" sz="1100" dirty="0">
                <a:hlinkClick r:id="rId30">
                  <a:extLst>
                    <a:ext uri="{A12FA001-AC4F-418D-AE19-62706E023703}">
                      <ahyp:hlinkClr xmlns:ahyp="http://schemas.microsoft.com/office/drawing/2018/hyperlinkcolor" val="tx"/>
                    </a:ext>
                  </a:extLst>
                </a:hlinkClick>
              </a:rPr>
              <a:t>Grand Slam High Adventure Award  (For Youth and Adult)</a:t>
            </a:r>
            <a:endParaRPr lang="en-US" sz="1100" dirty="0"/>
          </a:p>
          <a:p>
            <a:endParaRPr lang="en-US" sz="1100" dirty="0"/>
          </a:p>
          <a:p>
            <a:r>
              <a:rPr lang="en-US" sz="1100" dirty="0"/>
              <a:t>H</a:t>
            </a:r>
          </a:p>
          <a:p>
            <a:r>
              <a:rPr lang="en-US" sz="1100" dirty="0">
                <a:hlinkClick r:id="rId31">
                  <a:extLst>
                    <a:ext uri="{A12FA001-AC4F-418D-AE19-62706E023703}">
                      <ahyp:hlinkClr xmlns:ahyp="http://schemas.microsoft.com/office/drawing/2018/hyperlinkcolor" val="tx"/>
                    </a:ext>
                  </a:extLst>
                </a:hlinkClick>
              </a:rPr>
              <a:t>Historic Trails Award  (For Youth and Adult)</a:t>
            </a:r>
            <a:endParaRPr lang="en-US" sz="1100" dirty="0"/>
          </a:p>
          <a:p>
            <a:endParaRPr lang="en-US" sz="900" dirty="0"/>
          </a:p>
        </p:txBody>
      </p:sp>
      <p:sp>
        <p:nvSpPr>
          <p:cNvPr id="6" name="TextBox 5">
            <a:extLst>
              <a:ext uri="{FF2B5EF4-FFF2-40B4-BE49-F238E27FC236}">
                <a16:creationId xmlns:a16="http://schemas.microsoft.com/office/drawing/2014/main" id="{1B1F5416-AB3E-AC45-21EB-04042CAEBF45}"/>
              </a:ext>
            </a:extLst>
          </p:cNvPr>
          <p:cNvSpPr txBox="1"/>
          <p:nvPr/>
        </p:nvSpPr>
        <p:spPr>
          <a:xfrm>
            <a:off x="8256493" y="1137136"/>
            <a:ext cx="3797449" cy="5278368"/>
          </a:xfrm>
          <a:prstGeom prst="rect">
            <a:avLst/>
          </a:prstGeom>
          <a:noFill/>
        </p:spPr>
        <p:txBody>
          <a:bodyPr wrap="square" rtlCol="0">
            <a:spAutoFit/>
          </a:bodyPr>
          <a:lstStyle/>
          <a:p>
            <a:r>
              <a:rPr lang="en-US" sz="900" dirty="0"/>
              <a:t>I</a:t>
            </a:r>
            <a:endParaRPr lang="en-US" sz="1100" dirty="0"/>
          </a:p>
          <a:p>
            <a:r>
              <a:rPr lang="en-US" sz="1100" dirty="0">
                <a:hlinkClick r:id="rId32">
                  <a:extLst>
                    <a:ext uri="{A12FA001-AC4F-418D-AE19-62706E023703}">
                      <ahyp:hlinkClr xmlns:ahyp="http://schemas.microsoft.com/office/drawing/2018/hyperlinkcolor" val="tx"/>
                    </a:ext>
                  </a:extLst>
                </a:hlinkClick>
              </a:rPr>
              <a:t>International Scouter’s Award  (For Adult)</a:t>
            </a:r>
            <a:endParaRPr lang="en-US" sz="1100" dirty="0"/>
          </a:p>
          <a:p>
            <a:r>
              <a:rPr lang="en-US" sz="1100" dirty="0">
                <a:hlinkClick r:id="rId33">
                  <a:extLst>
                    <a:ext uri="{A12FA001-AC4F-418D-AE19-62706E023703}">
                      <ahyp:hlinkClr xmlns:ahyp="http://schemas.microsoft.com/office/drawing/2018/hyperlinkcolor" val="tx"/>
                    </a:ext>
                  </a:extLst>
                </a:hlinkClick>
              </a:rPr>
              <a:t>International Spirit Award  (For Youth)</a:t>
            </a:r>
            <a:endParaRPr lang="en-US" sz="1100" dirty="0"/>
          </a:p>
          <a:p>
            <a:r>
              <a:rPr lang="en-US" sz="1100" dirty="0">
                <a:hlinkClick r:id="rId34">
                  <a:extLst>
                    <a:ext uri="{A12FA001-AC4F-418D-AE19-62706E023703}">
                      <ahyp:hlinkClr xmlns:ahyp="http://schemas.microsoft.com/office/drawing/2018/hyperlinkcolor" val="tx"/>
                    </a:ext>
                  </a:extLst>
                </a:hlinkClick>
              </a:rPr>
              <a:t>Interpreter Strip Award  (For Youth and Adult)</a:t>
            </a:r>
            <a:endParaRPr lang="en-US" sz="1100" dirty="0"/>
          </a:p>
          <a:p>
            <a:endParaRPr lang="en-US" sz="1100" dirty="0"/>
          </a:p>
          <a:p>
            <a:r>
              <a:rPr lang="en-US" sz="1100" dirty="0"/>
              <a:t>J</a:t>
            </a:r>
          </a:p>
          <a:p>
            <a:r>
              <a:rPr lang="en-US" sz="1100" dirty="0">
                <a:hlinkClick r:id="rId35">
                  <a:extLst>
                    <a:ext uri="{A12FA001-AC4F-418D-AE19-62706E023703}">
                      <ahyp:hlinkClr xmlns:ahyp="http://schemas.microsoft.com/office/drawing/2018/hyperlinkcolor" val="tx"/>
                    </a:ext>
                  </a:extLst>
                </a:hlinkClick>
              </a:rPr>
              <a:t>James E. West Fellowship  (For Youth and Adult)</a:t>
            </a:r>
            <a:endParaRPr lang="en-US" sz="1100" dirty="0"/>
          </a:p>
          <a:p>
            <a:r>
              <a:rPr lang="en-US" sz="1100" dirty="0">
                <a:hlinkClick r:id="rId36">
                  <a:extLst>
                    <a:ext uri="{A12FA001-AC4F-418D-AE19-62706E023703}">
                      <ahyp:hlinkClr xmlns:ahyp="http://schemas.microsoft.com/office/drawing/2018/hyperlinkcolor" val="tx"/>
                    </a:ext>
                  </a:extLst>
                </a:hlinkClick>
              </a:rPr>
              <a:t>Jimmy Stewart Award  (For Youth and Adult)</a:t>
            </a:r>
            <a:endParaRPr lang="en-US" sz="1100" dirty="0"/>
          </a:p>
          <a:p>
            <a:endParaRPr lang="en-US" sz="1100" dirty="0"/>
          </a:p>
          <a:p>
            <a:r>
              <a:rPr lang="en-US" sz="1100" dirty="0"/>
              <a:t>K</a:t>
            </a:r>
          </a:p>
          <a:p>
            <a:r>
              <a:rPr lang="en-US" sz="1100" dirty="0">
                <a:hlinkClick r:id="rId37">
                  <a:extLst>
                    <a:ext uri="{A12FA001-AC4F-418D-AE19-62706E023703}">
                      <ahyp:hlinkClr xmlns:ahyp="http://schemas.microsoft.com/office/drawing/2018/hyperlinkcolor" val="tx"/>
                    </a:ext>
                  </a:extLst>
                </a:hlinkClick>
              </a:rPr>
              <a:t>Kayaking Scouting America  (For Youth and Adult)</a:t>
            </a:r>
            <a:endParaRPr lang="en-US" sz="1100" dirty="0"/>
          </a:p>
          <a:p>
            <a:endParaRPr lang="en-US" sz="1100" dirty="0"/>
          </a:p>
          <a:p>
            <a:r>
              <a:rPr lang="en-US" sz="1100" dirty="0"/>
              <a:t>L</a:t>
            </a:r>
          </a:p>
          <a:p>
            <a:r>
              <a:rPr lang="en-US" sz="1100" dirty="0">
                <a:hlinkClick r:id="rId38">
                  <a:extLst>
                    <a:ext uri="{A12FA001-AC4F-418D-AE19-62706E023703}">
                      <ahyp:hlinkClr xmlns:ahyp="http://schemas.microsoft.com/office/drawing/2018/hyperlinkcolor" val="tx"/>
                    </a:ext>
                  </a:extLst>
                </a:hlinkClick>
              </a:rPr>
              <a:t>Lifesaving and Meritorious Action Award  (For Youth)</a:t>
            </a:r>
            <a:endParaRPr lang="en-US" sz="1100" dirty="0"/>
          </a:p>
          <a:p>
            <a:r>
              <a:rPr lang="en-US" sz="1100" dirty="0">
                <a:hlinkClick r:id="rId39">
                  <a:extLst>
                    <a:ext uri="{A12FA001-AC4F-418D-AE19-62706E023703}">
                      <ahyp:hlinkClr xmlns:ahyp="http://schemas.microsoft.com/office/drawing/2018/hyperlinkcolor" val="tx"/>
                    </a:ext>
                  </a:extLst>
                </a:hlinkClick>
              </a:rPr>
              <a:t>Long Cruise Award  (For Youth and Adult)</a:t>
            </a:r>
            <a:endParaRPr lang="en-US" sz="1100" dirty="0"/>
          </a:p>
          <a:p>
            <a:endParaRPr lang="en-US" sz="1100" dirty="0"/>
          </a:p>
          <a:p>
            <a:r>
              <a:rPr lang="en-US" sz="1100" dirty="0"/>
              <a:t>M</a:t>
            </a:r>
          </a:p>
          <a:p>
            <a:r>
              <a:rPr lang="en-US" sz="1100" dirty="0">
                <a:hlinkClick r:id="rId40">
                  <a:extLst>
                    <a:ext uri="{A12FA001-AC4F-418D-AE19-62706E023703}">
                      <ahyp:hlinkClr xmlns:ahyp="http://schemas.microsoft.com/office/drawing/2018/hyperlinkcolor" val="tx"/>
                    </a:ext>
                  </a:extLst>
                </a:hlinkClick>
              </a:rPr>
              <a:t>Memorial Gold Star Award  (For Youth and Adult)</a:t>
            </a:r>
            <a:endParaRPr lang="en-US" sz="1100" dirty="0"/>
          </a:p>
          <a:p>
            <a:r>
              <a:rPr lang="en-US" sz="1100" dirty="0">
                <a:hlinkClick r:id="rId41">
                  <a:extLst>
                    <a:ext uri="{A12FA001-AC4F-418D-AE19-62706E023703}">
                      <ahyp:hlinkClr xmlns:ahyp="http://schemas.microsoft.com/office/drawing/2018/hyperlinkcolor" val="tx"/>
                    </a:ext>
                  </a:extLst>
                </a:hlinkClick>
              </a:rPr>
              <a:t>Messengers of Peace Award  (For Youth and Adult)</a:t>
            </a:r>
            <a:endParaRPr lang="en-US" sz="1100" dirty="0"/>
          </a:p>
          <a:p>
            <a:r>
              <a:rPr lang="en-US" sz="1100" dirty="0">
                <a:hlinkClick r:id="rId42">
                  <a:extLst>
                    <a:ext uri="{A12FA001-AC4F-418D-AE19-62706E023703}">
                      <ahyp:hlinkClr xmlns:ahyp="http://schemas.microsoft.com/office/drawing/2018/hyperlinkcolor" val="tx"/>
                    </a:ext>
                  </a:extLst>
                </a:hlinkClick>
              </a:rPr>
              <a:t>Mile Swim BSA Award  (For Youth and Adult)</a:t>
            </a:r>
            <a:endParaRPr lang="en-US" sz="1100" dirty="0"/>
          </a:p>
          <a:p>
            <a:endParaRPr lang="en-US" sz="1100" dirty="0"/>
          </a:p>
          <a:p>
            <a:r>
              <a:rPr lang="en-US" sz="1100" dirty="0"/>
              <a:t>N</a:t>
            </a:r>
          </a:p>
          <a:p>
            <a:r>
              <a:rPr lang="en-US" sz="1100" dirty="0">
                <a:hlinkClick r:id="rId43">
                  <a:extLst>
                    <a:ext uri="{A12FA001-AC4F-418D-AE19-62706E023703}">
                      <ahyp:hlinkClr xmlns:ahyp="http://schemas.microsoft.com/office/drawing/2018/hyperlinkcolor" val="tx"/>
                    </a:ext>
                  </a:extLst>
                </a:hlinkClick>
              </a:rPr>
              <a:t>National Duty to God Award  (For Youth and Adult)</a:t>
            </a:r>
            <a:endParaRPr lang="en-US" sz="1100" dirty="0"/>
          </a:p>
          <a:p>
            <a:r>
              <a:rPr lang="en-US" sz="1100" dirty="0">
                <a:hlinkClick r:id="rId44">
                  <a:extLst>
                    <a:ext uri="{A12FA001-AC4F-418D-AE19-62706E023703}">
                      <ahyp:hlinkClr xmlns:ahyp="http://schemas.microsoft.com/office/drawing/2018/hyperlinkcolor" val="tx"/>
                    </a:ext>
                  </a:extLst>
                </a:hlinkClick>
              </a:rPr>
              <a:t>National Honor Patrol Award  (For Youth)</a:t>
            </a:r>
            <a:endParaRPr lang="en-US" sz="1100" dirty="0"/>
          </a:p>
          <a:p>
            <a:r>
              <a:rPr lang="en-US" sz="1100" dirty="0">
                <a:hlinkClick r:id="rId45">
                  <a:extLst>
                    <a:ext uri="{A12FA001-AC4F-418D-AE19-62706E023703}">
                      <ahyp:hlinkClr xmlns:ahyp="http://schemas.microsoft.com/office/drawing/2018/hyperlinkcolor" val="tx"/>
                    </a:ext>
                  </a:extLst>
                </a:hlinkClick>
              </a:rPr>
              <a:t>National Major Gift Award  (For Adult)</a:t>
            </a:r>
            <a:endParaRPr lang="en-US" sz="1100" dirty="0"/>
          </a:p>
          <a:p>
            <a:r>
              <a:rPr lang="en-US" sz="1100" dirty="0">
                <a:hlinkClick r:id="rId46">
                  <a:extLst>
                    <a:ext uri="{A12FA001-AC4F-418D-AE19-62706E023703}">
                      <ahyp:hlinkClr xmlns:ahyp="http://schemas.microsoft.com/office/drawing/2018/hyperlinkcolor" val="tx"/>
                    </a:ext>
                  </a:extLst>
                </a:hlinkClick>
              </a:rPr>
              <a:t>National Outdoor Award  (For Youth)</a:t>
            </a:r>
            <a:endParaRPr lang="en-US" sz="1100" dirty="0"/>
          </a:p>
          <a:p>
            <a:r>
              <a:rPr lang="en-US" sz="1100" dirty="0">
                <a:hlinkClick r:id="rId47">
                  <a:extLst>
                    <a:ext uri="{A12FA001-AC4F-418D-AE19-62706E023703}">
                      <ahyp:hlinkClr xmlns:ahyp="http://schemas.microsoft.com/office/drawing/2018/hyperlinkcolor" val="tx"/>
                    </a:ext>
                  </a:extLst>
                </a:hlinkClick>
              </a:rPr>
              <a:t>NESA Life Membership Award  (For Adult)</a:t>
            </a:r>
            <a:endParaRPr lang="en-US" sz="1100" dirty="0"/>
          </a:p>
          <a:p>
            <a:r>
              <a:rPr lang="en-US" sz="1100" dirty="0">
                <a:hlinkClick r:id="rId48">
                  <a:extLst>
                    <a:ext uri="{A12FA001-AC4F-418D-AE19-62706E023703}">
                      <ahyp:hlinkClr xmlns:ahyp="http://schemas.microsoft.com/office/drawing/2018/hyperlinkcolor" val="tx"/>
                    </a:ext>
                  </a:extLst>
                </a:hlinkClick>
              </a:rPr>
              <a:t>NESA Outstanding Eagle Scout Award  (For Adult)</a:t>
            </a:r>
            <a:endParaRPr lang="en-US" sz="1100" dirty="0"/>
          </a:p>
          <a:p>
            <a:r>
              <a:rPr lang="en-US" sz="1100" dirty="0">
                <a:hlinkClick r:id="rId49">
                  <a:extLst>
                    <a:ext uri="{A12FA001-AC4F-418D-AE19-62706E023703}">
                      <ahyp:hlinkClr xmlns:ahyp="http://schemas.microsoft.com/office/drawing/2018/hyperlinkcolor" val="tx"/>
                    </a:ext>
                  </a:extLst>
                </a:hlinkClick>
              </a:rPr>
              <a:t>North Star Award  (For Adult)</a:t>
            </a:r>
            <a:endParaRPr lang="en-US" sz="1100" dirty="0"/>
          </a:p>
          <a:p>
            <a:r>
              <a:rPr lang="en-US" sz="1100" dirty="0">
                <a:hlinkClick r:id="rId50">
                  <a:extLst>
                    <a:ext uri="{A12FA001-AC4F-418D-AE19-62706E023703}">
                      <ahyp:hlinkClr xmlns:ahyp="http://schemas.microsoft.com/office/drawing/2018/hyperlinkcolor" val="tx"/>
                    </a:ext>
                  </a:extLst>
                </a:hlinkClick>
              </a:rPr>
              <a:t>Nova Awards Program  (For Youth)</a:t>
            </a:r>
            <a:endParaRPr lang="en-US" sz="1100" dirty="0"/>
          </a:p>
          <a:p>
            <a:endParaRPr lang="en-US" sz="900" dirty="0"/>
          </a:p>
        </p:txBody>
      </p:sp>
    </p:spTree>
    <p:extLst>
      <p:ext uri="{BB962C8B-B14F-4D97-AF65-F5344CB8AC3E}">
        <p14:creationId xmlns:p14="http://schemas.microsoft.com/office/powerpoint/2010/main" val="369004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2AC9-7F7E-6D74-CBF2-A6570C6ED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EF46D-E57A-FEAD-AC85-370A56FC991C}"/>
              </a:ext>
            </a:extLst>
          </p:cNvPr>
          <p:cNvSpPr>
            <a:spLocks noGrp="1"/>
          </p:cNvSpPr>
          <p:nvPr>
            <p:ph type="title"/>
          </p:nvPr>
        </p:nvSpPr>
        <p:spPr>
          <a:xfrm>
            <a:off x="838200" y="365125"/>
            <a:ext cx="10515600" cy="721397"/>
          </a:xfrm>
        </p:spPr>
        <p:txBody>
          <a:bodyPr>
            <a:normAutofit/>
          </a:bodyPr>
          <a:lstStyle/>
          <a:p>
            <a:r>
              <a:rPr lang="en-US" sz="3600" dirty="0"/>
              <a:t>Awards Central</a:t>
            </a:r>
          </a:p>
        </p:txBody>
      </p:sp>
      <p:sp>
        <p:nvSpPr>
          <p:cNvPr id="3" name="Content Placeholder 2">
            <a:extLst>
              <a:ext uri="{FF2B5EF4-FFF2-40B4-BE49-F238E27FC236}">
                <a16:creationId xmlns:a16="http://schemas.microsoft.com/office/drawing/2014/main" id="{301FB16E-D98C-272D-4AA9-2C8462CFEA4C}"/>
              </a:ext>
            </a:extLst>
          </p:cNvPr>
          <p:cNvSpPr>
            <a:spLocks noGrp="1"/>
          </p:cNvSpPr>
          <p:nvPr>
            <p:ph idx="1"/>
          </p:nvPr>
        </p:nvSpPr>
        <p:spPr>
          <a:xfrm>
            <a:off x="347832" y="1276525"/>
            <a:ext cx="3923405" cy="4731161"/>
          </a:xfrm>
        </p:spPr>
        <p:txBody>
          <a:bodyPr>
            <a:normAutofit fontScale="92500"/>
          </a:bodyPr>
          <a:lstStyle/>
          <a:p>
            <a:pPr marL="0" indent="0">
              <a:lnSpc>
                <a:spcPct val="120000"/>
              </a:lnSpc>
              <a:spcBef>
                <a:spcPts val="0"/>
              </a:spcBef>
              <a:buNone/>
            </a:pPr>
            <a:r>
              <a:rPr lang="en-US" sz="1200" dirty="0">
                <a:hlinkClick r:id="rId3">
                  <a:extLst>
                    <a:ext uri="{A12FA001-AC4F-418D-AE19-62706E023703}">
                      <ahyp:hlinkClr xmlns:ahyp="http://schemas.microsoft.com/office/drawing/2018/hyperlinkcolor" val="tx"/>
                    </a:ext>
                  </a:extLst>
                </a:hlinkClick>
              </a:rPr>
              <a:t>O</a:t>
            </a:r>
          </a:p>
          <a:p>
            <a:pPr marL="0" indent="0">
              <a:lnSpc>
                <a:spcPct val="120000"/>
              </a:lnSpc>
              <a:spcBef>
                <a:spcPts val="0"/>
              </a:spcBef>
              <a:buNone/>
            </a:pPr>
            <a:r>
              <a:rPr lang="en-US" sz="1200" dirty="0">
                <a:hlinkClick r:id="rId3">
                  <a:extLst>
                    <a:ext uri="{A12FA001-AC4F-418D-AE19-62706E023703}">
                      <ahyp:hlinkClr xmlns:ahyp="http://schemas.microsoft.com/office/drawing/2018/hyperlinkcolor" val="tx"/>
                    </a:ext>
                  </a:extLst>
                </a:hlinkClick>
              </a:rPr>
              <a:t>Order of the Arrow—Distinguished Service Award  (For Youth and Adult)</a:t>
            </a:r>
            <a:endParaRPr lang="en-US" sz="1200" dirty="0"/>
          </a:p>
          <a:p>
            <a:pPr marL="0" indent="0">
              <a:lnSpc>
                <a:spcPct val="120000"/>
              </a:lnSpc>
              <a:spcBef>
                <a:spcPts val="0"/>
              </a:spcBef>
              <a:buNone/>
            </a:pPr>
            <a:r>
              <a:rPr lang="en-US" sz="1200" dirty="0">
                <a:hlinkClick r:id="rId4">
                  <a:extLst>
                    <a:ext uri="{A12FA001-AC4F-418D-AE19-62706E023703}">
                      <ahyp:hlinkClr xmlns:ahyp="http://schemas.microsoft.com/office/drawing/2018/hyperlinkcolor" val="tx"/>
                    </a:ext>
                  </a:extLst>
                </a:hlinkClick>
              </a:rPr>
              <a:t>Order of the Arrow—Founder’s Award  (For Youth and Adult)</a:t>
            </a:r>
            <a:endParaRPr lang="en-US" sz="1200" dirty="0"/>
          </a:p>
          <a:p>
            <a:pPr marL="0" indent="0">
              <a:lnSpc>
                <a:spcPct val="120000"/>
              </a:lnSpc>
              <a:spcBef>
                <a:spcPts val="0"/>
              </a:spcBef>
              <a:buNone/>
            </a:pPr>
            <a:r>
              <a:rPr lang="en-US" sz="1200" dirty="0">
                <a:hlinkClick r:id="rId5">
                  <a:extLst>
                    <a:ext uri="{A12FA001-AC4F-418D-AE19-62706E023703}">
                      <ahyp:hlinkClr xmlns:ahyp="http://schemas.microsoft.com/office/drawing/2018/hyperlinkcolor" val="tx"/>
                    </a:ext>
                  </a:extLst>
                </a:hlinkClick>
              </a:rPr>
              <a:t>Order of the Arrow—Red Arrow Award  (For Adult)</a:t>
            </a:r>
            <a:endParaRPr lang="en-US" sz="1200" dirty="0"/>
          </a:p>
          <a:p>
            <a:pPr marL="0" indent="0">
              <a:lnSpc>
                <a:spcPct val="120000"/>
              </a:lnSpc>
              <a:spcBef>
                <a:spcPts val="0"/>
              </a:spcBef>
              <a:buNone/>
            </a:pPr>
            <a:r>
              <a:rPr lang="en-US" sz="1200" dirty="0">
                <a:hlinkClick r:id="rId6">
                  <a:extLst>
                    <a:ext uri="{A12FA001-AC4F-418D-AE19-62706E023703}">
                      <ahyp:hlinkClr xmlns:ahyp="http://schemas.microsoft.com/office/drawing/2018/hyperlinkcolor" val="tx"/>
                    </a:ext>
                  </a:extLst>
                </a:hlinkClick>
              </a:rPr>
              <a:t>Order of the Arrow—Vigil Honor  (For Youth and Adult)</a:t>
            </a:r>
            <a:endParaRPr lang="en-US" sz="1200" dirty="0"/>
          </a:p>
          <a:p>
            <a:pPr marL="0" indent="0">
              <a:lnSpc>
                <a:spcPct val="120000"/>
              </a:lnSpc>
              <a:spcBef>
                <a:spcPts val="0"/>
              </a:spcBef>
              <a:buNone/>
            </a:pPr>
            <a:r>
              <a:rPr lang="en-US" sz="1200" dirty="0">
                <a:hlinkClick r:id="rId7">
                  <a:extLst>
                    <a:ext uri="{A12FA001-AC4F-418D-AE19-62706E023703}">
                      <ahyp:hlinkClr xmlns:ahyp="http://schemas.microsoft.com/office/drawing/2018/hyperlinkcolor" val="tx"/>
                    </a:ext>
                  </a:extLst>
                </a:hlinkClick>
              </a:rPr>
              <a:t>Outdoor Ethics Awareness and Action Award  (For Youth)</a:t>
            </a:r>
            <a:endParaRPr lang="en-US" sz="1200" dirty="0"/>
          </a:p>
          <a:p>
            <a:pPr marL="0" indent="0">
              <a:lnSpc>
                <a:spcPct val="120000"/>
              </a:lnSpc>
              <a:spcBef>
                <a:spcPts val="0"/>
              </a:spcBef>
              <a:buNone/>
            </a:pPr>
            <a:endParaRPr lang="en-US" sz="1200" dirty="0"/>
          </a:p>
          <a:p>
            <a:pPr marL="0" indent="0">
              <a:lnSpc>
                <a:spcPct val="120000"/>
              </a:lnSpc>
              <a:spcBef>
                <a:spcPts val="0"/>
              </a:spcBef>
              <a:buNone/>
            </a:pPr>
            <a:r>
              <a:rPr lang="en-US" sz="1200" dirty="0"/>
              <a:t>P</a:t>
            </a:r>
          </a:p>
          <a:p>
            <a:pPr marL="0" indent="0">
              <a:lnSpc>
                <a:spcPct val="120000"/>
              </a:lnSpc>
              <a:spcBef>
                <a:spcPts val="0"/>
              </a:spcBef>
              <a:buNone/>
            </a:pPr>
            <a:r>
              <a:rPr lang="en-US" sz="1200" dirty="0">
                <a:hlinkClick r:id="rId8">
                  <a:extLst>
                    <a:ext uri="{A12FA001-AC4F-418D-AE19-62706E023703}">
                      <ahyp:hlinkClr xmlns:ahyp="http://schemas.microsoft.com/office/drawing/2018/hyperlinkcolor" val="tx"/>
                    </a:ext>
                  </a:extLst>
                </a:hlinkClick>
              </a:rPr>
              <a:t>Paul Bunyan Award  (For Youth)</a:t>
            </a:r>
            <a:endParaRPr lang="en-US" sz="1200" dirty="0"/>
          </a:p>
          <a:p>
            <a:pPr marL="0" indent="0">
              <a:lnSpc>
                <a:spcPct val="120000"/>
              </a:lnSpc>
              <a:spcBef>
                <a:spcPts val="0"/>
              </a:spcBef>
              <a:buNone/>
            </a:pPr>
            <a:r>
              <a:rPr lang="en-US" sz="1200" dirty="0">
                <a:hlinkClick r:id="rId9">
                  <a:extLst>
                    <a:ext uri="{A12FA001-AC4F-418D-AE19-62706E023703}">
                      <ahyp:hlinkClr xmlns:ahyp="http://schemas.microsoft.com/office/drawing/2018/hyperlinkcolor" val="tx"/>
                    </a:ext>
                  </a:extLst>
                </a:hlinkClick>
              </a:rPr>
              <a:t>Philmont Training Center Masters Track Award  (For Adult)</a:t>
            </a:r>
            <a:endParaRPr lang="en-US" sz="1200" dirty="0"/>
          </a:p>
          <a:p>
            <a:pPr marL="0" indent="0">
              <a:lnSpc>
                <a:spcPct val="120000"/>
              </a:lnSpc>
              <a:spcBef>
                <a:spcPts val="0"/>
              </a:spcBef>
              <a:buNone/>
            </a:pPr>
            <a:r>
              <a:rPr lang="en-US" sz="1200" dirty="0">
                <a:hlinkClick r:id="rId10">
                  <a:extLst>
                    <a:ext uri="{A12FA001-AC4F-418D-AE19-62706E023703}">
                      <ahyp:hlinkClr xmlns:ahyp="http://schemas.microsoft.com/office/drawing/2018/hyperlinkcolor" val="tx"/>
                    </a:ext>
                  </a:extLst>
                </a:hlinkClick>
              </a:rPr>
              <a:t>Polar Bear Award  (For Youth and Adult)</a:t>
            </a:r>
            <a:endParaRPr lang="en-US" sz="1200" dirty="0"/>
          </a:p>
          <a:p>
            <a:pPr marL="0" indent="0">
              <a:lnSpc>
                <a:spcPct val="120000"/>
              </a:lnSpc>
              <a:spcBef>
                <a:spcPts val="0"/>
              </a:spcBef>
              <a:buNone/>
            </a:pPr>
            <a:r>
              <a:rPr lang="en-US" sz="1200" dirty="0">
                <a:hlinkClick r:id="rId11">
                  <a:extLst>
                    <a:ext uri="{A12FA001-AC4F-418D-AE19-62706E023703}">
                      <ahyp:hlinkClr xmlns:ahyp="http://schemas.microsoft.com/office/drawing/2018/hyperlinkcolor" val="tx"/>
                    </a:ext>
                  </a:extLst>
                </a:hlinkClick>
              </a:rPr>
              <a:t>Professional Circle Award  (For Adult)</a:t>
            </a:r>
            <a:endParaRPr lang="en-US" sz="1200" dirty="0"/>
          </a:p>
          <a:p>
            <a:pPr marL="0" indent="0">
              <a:lnSpc>
                <a:spcPct val="120000"/>
              </a:lnSpc>
              <a:spcBef>
                <a:spcPts val="0"/>
              </a:spcBef>
              <a:buNone/>
            </a:pPr>
            <a:r>
              <a:rPr lang="en-US" sz="1200" dirty="0">
                <a:hlinkClick r:id="rId12">
                  <a:extLst>
                    <a:ext uri="{A12FA001-AC4F-418D-AE19-62706E023703}">
                      <ahyp:hlinkClr xmlns:ahyp="http://schemas.microsoft.com/office/drawing/2018/hyperlinkcolor" val="tx"/>
                    </a:ext>
                  </a:extLst>
                </a:hlinkClick>
              </a:rPr>
              <a:t>Professional Fellowship Honor  (For Adult)</a:t>
            </a:r>
            <a:endParaRPr lang="en-US" sz="1200" dirty="0"/>
          </a:p>
          <a:p>
            <a:pPr marL="0" indent="0">
              <a:lnSpc>
                <a:spcPct val="120000"/>
              </a:lnSpc>
              <a:spcBef>
                <a:spcPts val="0"/>
              </a:spcBef>
              <a:buNone/>
            </a:pPr>
            <a:endParaRPr lang="en-US" sz="1200" dirty="0"/>
          </a:p>
          <a:p>
            <a:pPr marL="0" indent="0">
              <a:lnSpc>
                <a:spcPct val="120000"/>
              </a:lnSpc>
              <a:spcBef>
                <a:spcPts val="0"/>
              </a:spcBef>
              <a:buNone/>
            </a:pPr>
            <a:r>
              <a:rPr lang="en-US" sz="1200" dirty="0"/>
              <a:t>Q</a:t>
            </a:r>
          </a:p>
          <a:p>
            <a:pPr marL="0" indent="0">
              <a:lnSpc>
                <a:spcPct val="120000"/>
              </a:lnSpc>
              <a:spcBef>
                <a:spcPts val="0"/>
              </a:spcBef>
              <a:buNone/>
            </a:pPr>
            <a:r>
              <a:rPr lang="en-US" sz="1200" dirty="0">
                <a:hlinkClick r:id="rId13">
                  <a:extLst>
                    <a:ext uri="{A12FA001-AC4F-418D-AE19-62706E023703}">
                      <ahyp:hlinkClr xmlns:ahyp="http://schemas.microsoft.com/office/drawing/2018/hyperlinkcolor" val="tx"/>
                    </a:ext>
                  </a:extLst>
                </a:hlinkClick>
              </a:rPr>
              <a:t>Qualified Seaman Award  (For Youth and Adult)</a:t>
            </a:r>
            <a:endParaRPr lang="en-US" sz="1200" dirty="0"/>
          </a:p>
          <a:p>
            <a:pPr marL="0" indent="0">
              <a:lnSpc>
                <a:spcPct val="120000"/>
              </a:lnSpc>
              <a:spcBef>
                <a:spcPts val="0"/>
              </a:spcBef>
              <a:buNone/>
            </a:pPr>
            <a:endParaRPr lang="en-US" sz="1200" dirty="0"/>
          </a:p>
          <a:p>
            <a:pPr marL="0" indent="0">
              <a:lnSpc>
                <a:spcPct val="120000"/>
              </a:lnSpc>
              <a:spcBef>
                <a:spcPts val="0"/>
              </a:spcBef>
              <a:buNone/>
            </a:pPr>
            <a:r>
              <a:rPr lang="en-US" sz="1200" dirty="0"/>
              <a:t>R</a:t>
            </a:r>
          </a:p>
          <a:p>
            <a:pPr marL="0" indent="0">
              <a:lnSpc>
                <a:spcPct val="120000"/>
              </a:lnSpc>
              <a:spcBef>
                <a:spcPts val="0"/>
              </a:spcBef>
              <a:buNone/>
            </a:pPr>
            <a:r>
              <a:rPr lang="en-US" sz="1200" dirty="0">
                <a:hlinkClick r:id="rId14">
                  <a:extLst>
                    <a:ext uri="{A12FA001-AC4F-418D-AE19-62706E023703}">
                      <ahyp:hlinkClr xmlns:ahyp="http://schemas.microsoft.com/office/drawing/2018/hyperlinkcolor" val="tx"/>
                    </a:ext>
                  </a:extLst>
                </a:hlinkClick>
              </a:rPr>
              <a:t>Recruiter Strip Award  (For Youth)</a:t>
            </a:r>
            <a:endParaRPr lang="en-US" sz="1200" dirty="0"/>
          </a:p>
          <a:p>
            <a:pPr marL="0" indent="0">
              <a:lnSpc>
                <a:spcPct val="120000"/>
              </a:lnSpc>
              <a:spcBef>
                <a:spcPts val="0"/>
              </a:spcBef>
              <a:buNone/>
            </a:pPr>
            <a:r>
              <a:rPr lang="en-US" sz="1200" dirty="0">
                <a:hlinkClick r:id="rId15">
                  <a:extLst>
                    <a:ext uri="{A12FA001-AC4F-418D-AE19-62706E023703}">
                      <ahyp:hlinkClr xmlns:ahyp="http://schemas.microsoft.com/office/drawing/2018/hyperlinkcolor" val="tx"/>
                    </a:ext>
                  </a:extLst>
                </a:hlinkClick>
              </a:rPr>
              <a:t>Religious Emblems Awards Program  (For Youth and Adult)</a:t>
            </a:r>
            <a:endParaRPr lang="en-US" sz="1200" dirty="0"/>
          </a:p>
          <a:p>
            <a:endParaRPr lang="en-US" dirty="0"/>
          </a:p>
        </p:txBody>
      </p:sp>
      <p:sp>
        <p:nvSpPr>
          <p:cNvPr id="4" name="TextBox 3">
            <a:extLst>
              <a:ext uri="{FF2B5EF4-FFF2-40B4-BE49-F238E27FC236}">
                <a16:creationId xmlns:a16="http://schemas.microsoft.com/office/drawing/2014/main" id="{17228650-849D-E469-27D3-661C20F3085A}"/>
              </a:ext>
            </a:extLst>
          </p:cNvPr>
          <p:cNvSpPr txBox="1"/>
          <p:nvPr/>
        </p:nvSpPr>
        <p:spPr>
          <a:xfrm>
            <a:off x="4392706" y="1276525"/>
            <a:ext cx="3952092" cy="4124206"/>
          </a:xfrm>
          <a:prstGeom prst="rect">
            <a:avLst/>
          </a:prstGeom>
          <a:noFill/>
        </p:spPr>
        <p:txBody>
          <a:bodyPr wrap="square" rtlCol="0">
            <a:spAutoFit/>
          </a:bodyPr>
          <a:lstStyle/>
          <a:p>
            <a:r>
              <a:rPr lang="en-US" sz="1100" dirty="0"/>
              <a:t>S</a:t>
            </a:r>
          </a:p>
          <a:p>
            <a:r>
              <a:rPr lang="en-US" sz="1100" dirty="0" err="1">
                <a:hlinkClick r:id="rId16">
                  <a:extLst>
                    <a:ext uri="{A12FA001-AC4F-418D-AE19-62706E023703}">
                      <ahyp:hlinkClr xmlns:ahyp="http://schemas.microsoft.com/office/drawing/2018/hyperlinkcolor" val="tx"/>
                    </a:ext>
                  </a:extLst>
                </a:hlinkClick>
              </a:rPr>
              <a:t>iScouting</a:t>
            </a:r>
            <a:r>
              <a:rPr lang="en-US" sz="1100" dirty="0">
                <a:hlinkClick r:id="rId16">
                  <a:extLst>
                    <a:ext uri="{A12FA001-AC4F-418D-AE19-62706E023703}">
                      <ahyp:hlinkClr xmlns:ahyp="http://schemas.microsoft.com/office/drawing/2018/hyperlinkcolor" val="tx"/>
                    </a:ext>
                  </a:extLst>
                </a:hlinkClick>
              </a:rPr>
              <a:t>…Vale la Pena! Service Award  (For Adult)</a:t>
            </a:r>
            <a:endParaRPr lang="en-US" sz="1100" dirty="0"/>
          </a:p>
          <a:p>
            <a:r>
              <a:rPr lang="en-US" sz="1100" dirty="0">
                <a:hlinkClick r:id="rId17">
                  <a:extLst>
                    <a:ext uri="{A12FA001-AC4F-418D-AE19-62706E023703}">
                      <ahyp:hlinkClr xmlns:ahyp="http://schemas.microsoft.com/office/drawing/2018/hyperlinkcolor" val="tx"/>
                    </a:ext>
                  </a:extLst>
                </a:hlinkClick>
              </a:rPr>
              <a:t>Scholarships  (For Youth)</a:t>
            </a:r>
            <a:endParaRPr lang="en-US" sz="1100" dirty="0"/>
          </a:p>
          <a:p>
            <a:r>
              <a:rPr lang="en-US" sz="1100" dirty="0">
                <a:hlinkClick r:id="rId18">
                  <a:extLst>
                    <a:ext uri="{A12FA001-AC4F-418D-AE19-62706E023703}">
                      <ahyp:hlinkClr xmlns:ahyp="http://schemas.microsoft.com/office/drawing/2018/hyperlinkcolor" val="tx"/>
                    </a:ext>
                  </a:extLst>
                </a:hlinkClick>
              </a:rPr>
              <a:t>Scouter’s Key Award  (For Adult)</a:t>
            </a:r>
            <a:endParaRPr lang="en-US" sz="1100" dirty="0"/>
          </a:p>
          <a:p>
            <a:r>
              <a:rPr lang="en-US" sz="1100" dirty="0">
                <a:hlinkClick r:id="rId19">
                  <a:extLst>
                    <a:ext uri="{A12FA001-AC4F-418D-AE19-62706E023703}">
                      <ahyp:hlinkClr xmlns:ahyp="http://schemas.microsoft.com/office/drawing/2018/hyperlinkcolor" val="tx"/>
                    </a:ext>
                  </a:extLst>
                </a:hlinkClick>
              </a:rPr>
              <a:t>Scouter’s Training Award  (For Adult)</a:t>
            </a:r>
            <a:endParaRPr lang="en-US" sz="1100" dirty="0"/>
          </a:p>
          <a:p>
            <a:r>
              <a:rPr lang="en-US" sz="1100" dirty="0">
                <a:hlinkClick r:id="rId20">
                  <a:extLst>
                    <a:ext uri="{A12FA001-AC4F-418D-AE19-62706E023703}">
                      <ahyp:hlinkClr xmlns:ahyp="http://schemas.microsoft.com/office/drawing/2018/hyperlinkcolor" val="tx"/>
                    </a:ext>
                  </a:extLst>
                </a:hlinkClick>
              </a:rPr>
              <a:t>Scuba BSA Award  (For Youth and Adult)</a:t>
            </a:r>
            <a:endParaRPr lang="en-US" sz="1100" dirty="0"/>
          </a:p>
          <a:p>
            <a:r>
              <a:rPr lang="en-US" sz="1100" dirty="0">
                <a:hlinkClick r:id="rId21">
                  <a:extLst>
                    <a:ext uri="{A12FA001-AC4F-418D-AE19-62706E023703}">
                      <ahyp:hlinkClr xmlns:ahyp="http://schemas.microsoft.com/office/drawing/2018/hyperlinkcolor" val="tx"/>
                    </a:ext>
                  </a:extLst>
                </a:hlinkClick>
              </a:rPr>
              <a:t>Sea Scout Leadership Award  (For Youth)</a:t>
            </a:r>
            <a:endParaRPr lang="en-US" sz="1100" dirty="0"/>
          </a:p>
          <a:p>
            <a:r>
              <a:rPr lang="en-US" sz="1100" dirty="0">
                <a:hlinkClick r:id="rId13">
                  <a:extLst>
                    <a:ext uri="{A12FA001-AC4F-418D-AE19-62706E023703}">
                      <ahyp:hlinkClr xmlns:ahyp="http://schemas.microsoft.com/office/drawing/2018/hyperlinkcolor" val="tx"/>
                    </a:ext>
                  </a:extLst>
                </a:hlinkClick>
              </a:rPr>
              <a:t>Sea Scout Service Award  (For Youth and Adult)</a:t>
            </a:r>
            <a:endParaRPr lang="en-US" sz="1100" dirty="0"/>
          </a:p>
          <a:p>
            <a:r>
              <a:rPr lang="en-US" sz="1100" dirty="0">
                <a:hlinkClick r:id="rId22">
                  <a:extLst>
                    <a:ext uri="{A12FA001-AC4F-418D-AE19-62706E023703}">
                      <ahyp:hlinkClr xmlns:ahyp="http://schemas.microsoft.com/office/drawing/2018/hyperlinkcolor" val="tx"/>
                    </a:ext>
                  </a:extLst>
                </a:hlinkClick>
              </a:rPr>
              <a:t>Service Stars Award  (For Youth and Adult)</a:t>
            </a:r>
            <a:endParaRPr lang="en-US" sz="1100" dirty="0"/>
          </a:p>
          <a:p>
            <a:r>
              <a:rPr lang="en-US" sz="1100" dirty="0">
                <a:hlinkClick r:id="rId23">
                  <a:extLst>
                    <a:ext uri="{A12FA001-AC4F-418D-AE19-62706E023703}">
                      <ahyp:hlinkClr xmlns:ahyp="http://schemas.microsoft.com/office/drawing/2018/hyperlinkcolor" val="tx"/>
                    </a:ext>
                  </a:extLst>
                </a:hlinkClick>
              </a:rPr>
              <a:t>Silver Antelope Award  (For Adult)</a:t>
            </a:r>
            <a:endParaRPr lang="en-US" sz="1100" dirty="0"/>
          </a:p>
          <a:p>
            <a:r>
              <a:rPr lang="en-US" sz="1100" dirty="0">
                <a:hlinkClick r:id="rId24">
                  <a:extLst>
                    <a:ext uri="{A12FA001-AC4F-418D-AE19-62706E023703}">
                      <ahyp:hlinkClr xmlns:ahyp="http://schemas.microsoft.com/office/drawing/2018/hyperlinkcolor" val="tx"/>
                    </a:ext>
                  </a:extLst>
                </a:hlinkClick>
              </a:rPr>
              <a:t>Silver Beaver Award  (For Adult)</a:t>
            </a:r>
            <a:endParaRPr lang="en-US" sz="1100" dirty="0"/>
          </a:p>
          <a:p>
            <a:r>
              <a:rPr lang="en-US" sz="1100" dirty="0">
                <a:hlinkClick r:id="rId25">
                  <a:extLst>
                    <a:ext uri="{A12FA001-AC4F-418D-AE19-62706E023703}">
                      <ahyp:hlinkClr xmlns:ahyp="http://schemas.microsoft.com/office/drawing/2018/hyperlinkcolor" val="tx"/>
                    </a:ext>
                  </a:extLst>
                </a:hlinkClick>
              </a:rPr>
              <a:t>Silver Buffalo Award  (For Adult)</a:t>
            </a:r>
            <a:endParaRPr lang="en-US" sz="1100" dirty="0"/>
          </a:p>
          <a:p>
            <a:r>
              <a:rPr lang="en-US" sz="1100" dirty="0">
                <a:hlinkClick r:id="rId26">
                  <a:extLst>
                    <a:ext uri="{A12FA001-AC4F-418D-AE19-62706E023703}">
                      <ahyp:hlinkClr xmlns:ahyp="http://schemas.microsoft.com/office/drawing/2018/hyperlinkcolor" val="tx"/>
                    </a:ext>
                  </a:extLst>
                </a:hlinkClick>
              </a:rPr>
              <a:t>Skipper’s Key Award  (For Adult)</a:t>
            </a:r>
            <a:endParaRPr lang="en-US" sz="1100" dirty="0"/>
          </a:p>
          <a:p>
            <a:r>
              <a:rPr lang="en-US" sz="1100" dirty="0">
                <a:hlinkClick r:id="rId13">
                  <a:extLst>
                    <a:ext uri="{A12FA001-AC4F-418D-AE19-62706E023703}">
                      <ahyp:hlinkClr xmlns:ahyp="http://schemas.microsoft.com/office/drawing/2018/hyperlinkcolor" val="tx"/>
                    </a:ext>
                  </a:extLst>
                </a:hlinkClick>
              </a:rPr>
              <a:t>Small Boat Handler Award  (For Youth and Adult)</a:t>
            </a:r>
            <a:endParaRPr lang="en-US" sz="1100" dirty="0"/>
          </a:p>
          <a:p>
            <a:r>
              <a:rPr lang="en-US" sz="1100" dirty="0">
                <a:hlinkClick r:id="rId27">
                  <a:extLst>
                    <a:ext uri="{A12FA001-AC4F-418D-AE19-62706E023703}">
                      <ahyp:hlinkClr xmlns:ahyp="http://schemas.microsoft.com/office/drawing/2018/hyperlinkcolor" val="tx"/>
                    </a:ext>
                  </a:extLst>
                </a:hlinkClick>
              </a:rPr>
              <a:t>Snorkeling BSA Award  (For Youth and Adult)</a:t>
            </a:r>
            <a:endParaRPr lang="en-US" sz="1100" dirty="0"/>
          </a:p>
          <a:p>
            <a:r>
              <a:rPr lang="en-US" sz="1100" dirty="0">
                <a:hlinkClick r:id="rId28">
                  <a:extLst>
                    <a:ext uri="{A12FA001-AC4F-418D-AE19-62706E023703}">
                      <ahyp:hlinkClr xmlns:ahyp="http://schemas.microsoft.com/office/drawing/2018/hyperlinkcolor" val="tx"/>
                    </a:ext>
                  </a:extLst>
                </a:hlinkClick>
              </a:rPr>
              <a:t>Special Needs Scouting Service Award  (For Adult)</a:t>
            </a:r>
            <a:endParaRPr lang="en-US" sz="1100" dirty="0"/>
          </a:p>
          <a:p>
            <a:r>
              <a:rPr lang="en-US" sz="1100" dirty="0">
                <a:hlinkClick r:id="rId29">
                  <a:extLst>
                    <a:ext uri="{A12FA001-AC4F-418D-AE19-62706E023703}">
                      <ahyp:hlinkClr xmlns:ahyp="http://schemas.microsoft.com/office/drawing/2018/hyperlinkcolor" val="tx"/>
                    </a:ext>
                  </a:extLst>
                </a:hlinkClick>
              </a:rPr>
              <a:t>Spirit of the Eagle Award  (For Youth)</a:t>
            </a:r>
            <a:endParaRPr lang="en-US" sz="1100" dirty="0"/>
          </a:p>
          <a:p>
            <a:endParaRPr lang="en-US" sz="1100" dirty="0"/>
          </a:p>
          <a:p>
            <a:r>
              <a:rPr lang="en-US" sz="1100" dirty="0"/>
              <a:t>T</a:t>
            </a:r>
          </a:p>
          <a:p>
            <a:r>
              <a:rPr lang="en-US" sz="1100" dirty="0">
                <a:hlinkClick r:id="rId30">
                  <a:extLst>
                    <a:ext uri="{A12FA001-AC4F-418D-AE19-62706E023703}">
                      <ahyp:hlinkClr xmlns:ahyp="http://schemas.microsoft.com/office/drawing/2018/hyperlinkcolor" val="tx"/>
                    </a:ext>
                  </a:extLst>
                </a:hlinkClick>
              </a:rPr>
              <a:t>Totin’ Chip Award  (For Youth)</a:t>
            </a:r>
            <a:endParaRPr lang="en-US" sz="1100" dirty="0"/>
          </a:p>
          <a:p>
            <a:r>
              <a:rPr lang="en-US" sz="1100" dirty="0">
                <a:hlinkClick r:id="rId31">
                  <a:extLst>
                    <a:ext uri="{A12FA001-AC4F-418D-AE19-62706E023703}">
                      <ahyp:hlinkClr xmlns:ahyp="http://schemas.microsoft.com/office/drawing/2018/hyperlinkcolor" val="tx"/>
                    </a:ext>
                  </a:extLst>
                </a:hlinkClick>
              </a:rPr>
              <a:t>Torch of Gold Award  (For Youth and Adult)</a:t>
            </a:r>
            <a:endParaRPr lang="en-US" sz="1100" dirty="0"/>
          </a:p>
          <a:p>
            <a:r>
              <a:rPr lang="en-US" sz="1100" dirty="0">
                <a:hlinkClick r:id="rId32">
                  <a:extLst>
                    <a:ext uri="{A12FA001-AC4F-418D-AE19-62706E023703}">
                      <ahyp:hlinkClr xmlns:ahyp="http://schemas.microsoft.com/office/drawing/2018/hyperlinkcolor" val="tx"/>
                    </a:ext>
                  </a:extLst>
                </a:hlinkClick>
              </a:rPr>
              <a:t>Trained Strip  (For Youth and Adult)</a:t>
            </a:r>
            <a:endParaRPr lang="en-US" sz="1100" dirty="0"/>
          </a:p>
          <a:p>
            <a:r>
              <a:rPr lang="en-US" sz="1100" dirty="0">
                <a:hlinkClick r:id="rId33">
                  <a:extLst>
                    <a:ext uri="{A12FA001-AC4F-418D-AE19-62706E023703}">
                      <ahyp:hlinkClr xmlns:ahyp="http://schemas.microsoft.com/office/drawing/2018/hyperlinkcolor" val="tx"/>
                    </a:ext>
                  </a:extLst>
                </a:hlinkClick>
              </a:rPr>
              <a:t>Triple Crown High Adventure Award  (For Youth and Adult)</a:t>
            </a:r>
            <a:endParaRPr lang="en-US" sz="1100" dirty="0"/>
          </a:p>
          <a:p>
            <a:endParaRPr lang="en-US" sz="900" dirty="0"/>
          </a:p>
        </p:txBody>
      </p:sp>
      <p:sp>
        <p:nvSpPr>
          <p:cNvPr id="6" name="TextBox 5">
            <a:extLst>
              <a:ext uri="{FF2B5EF4-FFF2-40B4-BE49-F238E27FC236}">
                <a16:creationId xmlns:a16="http://schemas.microsoft.com/office/drawing/2014/main" id="{FD2933E9-EF0C-D6DA-6A25-4A31B62BB98C}"/>
              </a:ext>
            </a:extLst>
          </p:cNvPr>
          <p:cNvSpPr txBox="1"/>
          <p:nvPr/>
        </p:nvSpPr>
        <p:spPr>
          <a:xfrm>
            <a:off x="8466267" y="1276525"/>
            <a:ext cx="3377901" cy="3785652"/>
          </a:xfrm>
          <a:prstGeom prst="rect">
            <a:avLst/>
          </a:prstGeom>
          <a:noFill/>
        </p:spPr>
        <p:txBody>
          <a:bodyPr wrap="square" rtlCol="0">
            <a:spAutoFit/>
          </a:bodyPr>
          <a:lstStyle/>
          <a:p>
            <a:r>
              <a:rPr lang="en-US" sz="1100" dirty="0"/>
              <a:t>U</a:t>
            </a:r>
          </a:p>
          <a:p>
            <a:r>
              <a:rPr lang="en-US" sz="1100" dirty="0">
                <a:hlinkClick r:id="rId34">
                  <a:extLst>
                    <a:ext uri="{A12FA001-AC4F-418D-AE19-62706E023703}">
                      <ahyp:hlinkClr xmlns:ahyp="http://schemas.microsoft.com/office/drawing/2018/hyperlinkcolor" val="tx"/>
                    </a:ext>
                  </a:extLst>
                </a:hlinkClick>
              </a:rPr>
              <a:t>Unit Leader Award of Merit  (For Adult)</a:t>
            </a:r>
            <a:endParaRPr lang="en-US" sz="1100" dirty="0"/>
          </a:p>
          <a:p>
            <a:endParaRPr lang="en-US" sz="1100" dirty="0"/>
          </a:p>
          <a:p>
            <a:r>
              <a:rPr lang="en-US" sz="1100" dirty="0"/>
              <a:t>V</a:t>
            </a:r>
          </a:p>
          <a:p>
            <a:r>
              <a:rPr lang="en-US" sz="1100" dirty="0">
                <a:hlinkClick r:id="rId35">
                  <a:extLst>
                    <a:ext uri="{A12FA001-AC4F-418D-AE19-62706E023703}">
                      <ahyp:hlinkClr xmlns:ahyp="http://schemas.microsoft.com/office/drawing/2018/hyperlinkcolor" val="tx"/>
                    </a:ext>
                  </a:extLst>
                </a:hlinkClick>
              </a:rPr>
              <a:t>Venturing Leadership Award  (For Youth and Adult)</a:t>
            </a:r>
            <a:r>
              <a:rPr lang="en-US" sz="1100" dirty="0"/>
              <a:t> </a:t>
            </a:r>
          </a:p>
          <a:p>
            <a:r>
              <a:rPr lang="en-US" sz="1100" dirty="0">
                <a:hlinkClick r:id="rId36">
                  <a:extLst>
                    <a:ext uri="{A12FA001-AC4F-418D-AE19-62706E023703}">
                      <ahyp:hlinkClr xmlns:ahyp="http://schemas.microsoft.com/office/drawing/2018/hyperlinkcolor" val="tx"/>
                    </a:ext>
                  </a:extLst>
                </a:hlinkClick>
              </a:rPr>
              <a:t>Venturing Other Awards and Recognitions  (For Youth and Adult)</a:t>
            </a:r>
            <a:endParaRPr lang="en-US" sz="1100" dirty="0"/>
          </a:p>
          <a:p>
            <a:r>
              <a:rPr lang="en-US" sz="1100" dirty="0">
                <a:hlinkClick r:id="rId37">
                  <a:extLst>
                    <a:ext uri="{A12FA001-AC4F-418D-AE19-62706E023703}">
                      <ahyp:hlinkClr xmlns:ahyp="http://schemas.microsoft.com/office/drawing/2018/hyperlinkcolor" val="tx"/>
                    </a:ext>
                  </a:extLst>
                </a:hlinkClick>
              </a:rPr>
              <a:t>Venturing Shooting Sports Outstanding Achievement Award  (For Youth)</a:t>
            </a:r>
            <a:endParaRPr lang="en-US" sz="1100" dirty="0"/>
          </a:p>
          <a:p>
            <a:r>
              <a:rPr lang="en-US" sz="1100" dirty="0">
                <a:hlinkClick r:id="rId38">
                  <a:extLst>
                    <a:ext uri="{A12FA001-AC4F-418D-AE19-62706E023703}">
                      <ahyp:hlinkClr xmlns:ahyp="http://schemas.microsoft.com/office/drawing/2018/hyperlinkcolor" val="tx"/>
                    </a:ext>
                  </a:extLst>
                </a:hlinkClick>
              </a:rPr>
              <a:t>Veteran Award  (For Adult)</a:t>
            </a:r>
            <a:endParaRPr lang="en-US" sz="1100" dirty="0"/>
          </a:p>
          <a:p>
            <a:r>
              <a:rPr lang="en-US" sz="1100" dirty="0">
                <a:hlinkClick r:id="rId39">
                  <a:extLst>
                    <a:ext uri="{A12FA001-AC4F-418D-AE19-62706E023703}">
                      <ahyp:hlinkClr xmlns:ahyp="http://schemas.microsoft.com/office/drawing/2018/hyperlinkcolor" val="tx"/>
                    </a:ext>
                  </a:extLst>
                </a:hlinkClick>
              </a:rPr>
              <a:t>Veteran Unit Award  (For Youth and Adult)</a:t>
            </a:r>
            <a:endParaRPr lang="en-US" sz="1100" dirty="0"/>
          </a:p>
          <a:p>
            <a:endParaRPr lang="en-US" sz="1100" dirty="0"/>
          </a:p>
          <a:p>
            <a:r>
              <a:rPr lang="en-US" sz="1100" dirty="0"/>
              <a:t>W</a:t>
            </a:r>
          </a:p>
          <a:p>
            <a:r>
              <a:rPr lang="en-US" sz="1100" dirty="0">
                <a:hlinkClick r:id="rId40">
                  <a:extLst>
                    <a:ext uri="{A12FA001-AC4F-418D-AE19-62706E023703}">
                      <ahyp:hlinkClr xmlns:ahyp="http://schemas.microsoft.com/office/drawing/2018/hyperlinkcolor" val="tx"/>
                    </a:ext>
                  </a:extLst>
                </a:hlinkClick>
              </a:rPr>
              <a:t>W.P. Society Award  (For Adult)</a:t>
            </a:r>
            <a:endParaRPr lang="en-US" sz="1100" dirty="0"/>
          </a:p>
          <a:p>
            <a:r>
              <a:rPr lang="en-US" sz="1100" dirty="0">
                <a:hlinkClick r:id="rId41">
                  <a:extLst>
                    <a:ext uri="{A12FA001-AC4F-418D-AE19-62706E023703}">
                      <ahyp:hlinkClr xmlns:ahyp="http://schemas.microsoft.com/office/drawing/2018/hyperlinkcolor" val="tx"/>
                    </a:ext>
                  </a:extLst>
                </a:hlinkClick>
              </a:rPr>
              <a:t>Whitewater Rafting BSA Award  (For Youth and Adult)</a:t>
            </a:r>
            <a:endParaRPr lang="en-US" sz="1100" dirty="0"/>
          </a:p>
          <a:p>
            <a:r>
              <a:rPr lang="en-US" sz="1100" dirty="0">
                <a:hlinkClick r:id="rId42">
                  <a:extLst>
                    <a:ext uri="{A12FA001-AC4F-418D-AE19-62706E023703}">
                      <ahyp:hlinkClr xmlns:ahyp="http://schemas.microsoft.com/office/drawing/2018/hyperlinkcolor" val="tx"/>
                    </a:ext>
                  </a:extLst>
                </a:hlinkClick>
              </a:rPr>
              <a:t>Whitney M. Young Jr. Service Award  (For Adult)</a:t>
            </a:r>
            <a:endParaRPr lang="en-US" sz="1100" dirty="0"/>
          </a:p>
          <a:p>
            <a:r>
              <a:rPr lang="en-US" sz="1100" dirty="0">
                <a:hlinkClick r:id="rId43">
                  <a:extLst>
                    <a:ext uri="{A12FA001-AC4F-418D-AE19-62706E023703}">
                      <ahyp:hlinkClr xmlns:ahyp="http://schemas.microsoft.com/office/drawing/2018/hyperlinkcolor" val="tx"/>
                    </a:ext>
                  </a:extLst>
                </a:hlinkClick>
              </a:rPr>
              <a:t>William D. Boyce New-Unit Organizer Award  (For Adult)</a:t>
            </a:r>
            <a:endParaRPr lang="en-US" sz="1100" dirty="0"/>
          </a:p>
          <a:p>
            <a:r>
              <a:rPr lang="en-US" sz="1100" dirty="0">
                <a:hlinkClick r:id="rId44">
                  <a:extLst>
                    <a:ext uri="{A12FA001-AC4F-418D-AE19-62706E023703}">
                      <ahyp:hlinkClr xmlns:ahyp="http://schemas.microsoft.com/office/drawing/2018/hyperlinkcolor" val="tx"/>
                    </a:ext>
                  </a:extLst>
                </a:hlinkClick>
              </a:rPr>
              <a:t>Winthrop Rockefeller Award  (For Adult)</a:t>
            </a:r>
            <a:endParaRPr lang="en-US" sz="1100" dirty="0"/>
          </a:p>
          <a:p>
            <a:r>
              <a:rPr lang="en-US" sz="1100" dirty="0">
                <a:hlinkClick r:id="rId45">
                  <a:extLst>
                    <a:ext uri="{A12FA001-AC4F-418D-AE19-62706E023703}">
                      <ahyp:hlinkClr xmlns:ahyp="http://schemas.microsoft.com/office/drawing/2018/hyperlinkcolor" val="tx"/>
                    </a:ext>
                  </a:extLst>
                </a:hlinkClick>
              </a:rPr>
              <a:t>World Conservation Award  (For Youth)</a:t>
            </a:r>
            <a:endParaRPr lang="en-US" sz="1100" dirty="0"/>
          </a:p>
          <a:p>
            <a:r>
              <a:rPr lang="en-US" sz="1100" dirty="0">
                <a:hlinkClick r:id="rId46">
                  <a:extLst>
                    <a:ext uri="{A12FA001-AC4F-418D-AE19-62706E023703}">
                      <ahyp:hlinkClr xmlns:ahyp="http://schemas.microsoft.com/office/drawing/2018/hyperlinkcolor" val="tx"/>
                    </a:ext>
                  </a:extLst>
                </a:hlinkClick>
              </a:rPr>
              <a:t>Woods Services Award  (For Adult)</a:t>
            </a:r>
            <a:endParaRPr lang="en-US" sz="1100" dirty="0"/>
          </a:p>
          <a:p>
            <a:endParaRPr lang="en-US" sz="900" dirty="0"/>
          </a:p>
        </p:txBody>
      </p:sp>
    </p:spTree>
    <p:extLst>
      <p:ext uri="{BB962C8B-B14F-4D97-AF65-F5344CB8AC3E}">
        <p14:creationId xmlns:p14="http://schemas.microsoft.com/office/powerpoint/2010/main" val="3196408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12569-28A7-65DF-43B9-6F3C7B7F41E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641AE1-A54A-8803-C6F0-1131D18BFABA}"/>
              </a:ext>
            </a:extLst>
          </p:cNvPr>
          <p:cNvSpPr>
            <a:spLocks noGrp="1"/>
          </p:cNvSpPr>
          <p:nvPr>
            <p:ph idx="1"/>
          </p:nvPr>
        </p:nvSpPr>
        <p:spPr/>
        <p:txBody>
          <a:bodyPr/>
          <a:lstStyle/>
          <a:p>
            <a:r>
              <a:rPr lang="en-US" dirty="0">
                <a:hlinkClick r:id="rId3"/>
              </a:rPr>
              <a:t>Awards Central | Scouting America</a:t>
            </a:r>
            <a:endParaRPr lang="en-US" dirty="0"/>
          </a:p>
          <a:p>
            <a:r>
              <a:rPr lang="en-US" dirty="0">
                <a:hlinkClick r:id="rId4"/>
              </a:rPr>
              <a:t>Guide to Awards and Insignia | Scouting America</a:t>
            </a:r>
            <a:endParaRPr lang="en-US" dirty="0"/>
          </a:p>
          <a:p>
            <a:r>
              <a:rPr lang="en-US" dirty="0">
                <a:hlinkClick r:id="rId5"/>
              </a:rPr>
              <a:t>01:50 Mini-Breakout: Scouter Awards Series Intro </a:t>
            </a:r>
            <a:r>
              <a:rPr lang="en-US" dirty="0" err="1">
                <a:hlinkClick r:id="rId5"/>
              </a:rPr>
              <a:t>YouTubePacific</a:t>
            </a:r>
            <a:r>
              <a:rPr lang="en-US" dirty="0">
                <a:hlinkClick r:id="rId5"/>
              </a:rPr>
              <a:t> Trail District Roundtable9.7K </a:t>
            </a:r>
            <a:r>
              <a:rPr lang="en-US" dirty="0" err="1">
                <a:hlinkClick r:id="rId5"/>
              </a:rPr>
              <a:t>viewsJul</a:t>
            </a:r>
            <a:r>
              <a:rPr lang="en-US" dirty="0">
                <a:hlinkClick r:id="rId5"/>
              </a:rPr>
              <a:t> 15, 2015</a:t>
            </a:r>
            <a:endParaRPr lang="en-US" dirty="0"/>
          </a:p>
        </p:txBody>
      </p:sp>
    </p:spTree>
    <p:extLst>
      <p:ext uri="{BB962C8B-B14F-4D97-AF65-F5344CB8AC3E}">
        <p14:creationId xmlns:p14="http://schemas.microsoft.com/office/powerpoint/2010/main" val="50470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9EF11-A2BD-2BE3-3485-678BE92DED03}"/>
              </a:ext>
            </a:extLst>
          </p:cNvPr>
          <p:cNvSpPr>
            <a:spLocks noGrp="1"/>
          </p:cNvSpPr>
          <p:nvPr>
            <p:ph type="title"/>
          </p:nvPr>
        </p:nvSpPr>
        <p:spPr/>
        <p:txBody>
          <a:bodyPr/>
          <a:lstStyle/>
          <a:p>
            <a:r>
              <a:rPr lang="en-US" dirty="0"/>
              <a:t>Type of Recognition and Awards</a:t>
            </a:r>
          </a:p>
        </p:txBody>
      </p:sp>
      <p:sp>
        <p:nvSpPr>
          <p:cNvPr id="3" name="Content Placeholder 2">
            <a:extLst>
              <a:ext uri="{FF2B5EF4-FFF2-40B4-BE49-F238E27FC236}">
                <a16:creationId xmlns:a16="http://schemas.microsoft.com/office/drawing/2014/main" id="{C6672A56-04A9-5A6B-1BAB-EF15755D54E6}"/>
              </a:ext>
            </a:extLst>
          </p:cNvPr>
          <p:cNvSpPr>
            <a:spLocks noGrp="1"/>
          </p:cNvSpPr>
          <p:nvPr>
            <p:ph idx="1"/>
          </p:nvPr>
        </p:nvSpPr>
        <p:spPr>
          <a:xfrm>
            <a:off x="838200" y="1825625"/>
            <a:ext cx="3721689" cy="4351338"/>
          </a:xfrm>
        </p:spPr>
        <p:txBody>
          <a:bodyPr>
            <a:normAutofit/>
          </a:bodyPr>
          <a:lstStyle/>
          <a:p>
            <a:r>
              <a:rPr lang="en-US" dirty="0"/>
              <a:t>Ranks</a:t>
            </a:r>
          </a:p>
          <a:p>
            <a:pPr lvl="1"/>
            <a:r>
              <a:rPr lang="en-US" dirty="0"/>
              <a:t>Lion, Tiger, Wolf, Bear, Webelos, Arrow of Light</a:t>
            </a:r>
          </a:p>
          <a:p>
            <a:r>
              <a:rPr lang="en-US" dirty="0"/>
              <a:t>Adventure Pins</a:t>
            </a:r>
          </a:p>
          <a:p>
            <a:r>
              <a:rPr lang="en-US" dirty="0"/>
              <a:t>Arrow of Light</a:t>
            </a:r>
          </a:p>
          <a:p>
            <a:r>
              <a:rPr lang="en-US" dirty="0"/>
              <a:t>Historical Awards</a:t>
            </a:r>
          </a:p>
          <a:p>
            <a:r>
              <a:rPr lang="en-US" dirty="0"/>
              <a:t>Lifesaving Awards</a:t>
            </a:r>
          </a:p>
          <a:p>
            <a:r>
              <a:rPr lang="en-US" dirty="0"/>
              <a:t>Merit badges-131</a:t>
            </a:r>
          </a:p>
          <a:p>
            <a:endParaRPr lang="en-US" dirty="0"/>
          </a:p>
        </p:txBody>
      </p:sp>
      <p:sp>
        <p:nvSpPr>
          <p:cNvPr id="4" name="TextBox 3">
            <a:extLst>
              <a:ext uri="{FF2B5EF4-FFF2-40B4-BE49-F238E27FC236}">
                <a16:creationId xmlns:a16="http://schemas.microsoft.com/office/drawing/2014/main" id="{62A4E9FE-DECC-CF6C-3AA7-CA733E21363B}"/>
              </a:ext>
            </a:extLst>
          </p:cNvPr>
          <p:cNvSpPr txBox="1"/>
          <p:nvPr/>
        </p:nvSpPr>
        <p:spPr>
          <a:xfrm>
            <a:off x="5880016" y="1690687"/>
            <a:ext cx="5704403" cy="2546787"/>
          </a:xfrm>
          <a:prstGeom prst="rect">
            <a:avLst/>
          </a:prstGeom>
          <a:noFill/>
        </p:spPr>
        <p:txBody>
          <a:bodyPr wrap="square" rtlCol="0">
            <a:spAutoFit/>
          </a:bodyPr>
          <a:lstStyle/>
          <a:p>
            <a:pPr>
              <a:lnSpc>
                <a:spcPct val="90000"/>
              </a:lnSpc>
              <a:spcBef>
                <a:spcPts val="1000"/>
              </a:spcBef>
            </a:pPr>
            <a:r>
              <a:rPr lang="en-US" sz="2800" dirty="0"/>
              <a:t>Special Awards</a:t>
            </a:r>
          </a:p>
          <a:p>
            <a:pPr marL="228600" indent="-228600">
              <a:lnSpc>
                <a:spcPct val="90000"/>
              </a:lnSpc>
              <a:spcBef>
                <a:spcPts val="1000"/>
              </a:spcBef>
              <a:buFont typeface="Arial" panose="020B0604020202020204" pitchFamily="34" charset="0"/>
              <a:buChar char="•"/>
            </a:pPr>
            <a:r>
              <a:rPr lang="en-US" sz="2800" dirty="0"/>
              <a:t>Cub Scout Outdoor Activity Award</a:t>
            </a:r>
          </a:p>
          <a:p>
            <a:pPr marL="228600" indent="-228600">
              <a:lnSpc>
                <a:spcPct val="90000"/>
              </a:lnSpc>
              <a:spcBef>
                <a:spcPts val="1000"/>
              </a:spcBef>
              <a:buFont typeface="Arial" panose="020B0604020202020204" pitchFamily="34" charset="0"/>
              <a:buChar char="•"/>
            </a:pPr>
            <a:r>
              <a:rPr lang="en-US" sz="2800" dirty="0"/>
              <a:t>Religious Emblems</a:t>
            </a:r>
          </a:p>
          <a:p>
            <a:pPr marL="228600" indent="-228600">
              <a:lnSpc>
                <a:spcPct val="90000"/>
              </a:lnSpc>
              <a:spcBef>
                <a:spcPts val="1000"/>
              </a:spcBef>
              <a:buFont typeface="Arial" panose="020B0604020202020204" pitchFamily="34" charset="0"/>
              <a:buChar char="•"/>
            </a:pPr>
            <a:r>
              <a:rPr lang="en-US" sz="2800" dirty="0">
                <a:hlinkClick r:id="rId3">
                  <a:extLst>
                    <a:ext uri="{A12FA001-AC4F-418D-AE19-62706E023703}">
                      <ahyp:hlinkClr xmlns:ahyp="http://schemas.microsoft.com/office/drawing/2018/hyperlinkcolor" val="tx"/>
                    </a:ext>
                  </a:extLst>
                </a:hlinkClick>
              </a:rPr>
              <a:t>Interpreter Strips</a:t>
            </a:r>
          </a:p>
          <a:p>
            <a:pPr marL="228600" indent="-228600">
              <a:lnSpc>
                <a:spcPct val="90000"/>
              </a:lnSpc>
              <a:spcBef>
                <a:spcPts val="1000"/>
              </a:spcBef>
              <a:buFont typeface="Arial" panose="020B0604020202020204" pitchFamily="34" charset="0"/>
              <a:buChar char="•"/>
            </a:pPr>
            <a:r>
              <a:rPr lang="en-US" sz="2800" dirty="0">
                <a:hlinkClick r:id="rId3">
                  <a:extLst>
                    <a:ext uri="{A12FA001-AC4F-418D-AE19-62706E023703}">
                      <ahyp:hlinkClr xmlns:ahyp="http://schemas.microsoft.com/office/drawing/2018/hyperlinkcolor" val="tx"/>
                    </a:ext>
                  </a:extLst>
                </a:hlinkClick>
              </a:rPr>
              <a:t>Recruiter Strip</a:t>
            </a:r>
          </a:p>
        </p:txBody>
      </p:sp>
    </p:spTree>
    <p:extLst>
      <p:ext uri="{BB962C8B-B14F-4D97-AF65-F5344CB8AC3E}">
        <p14:creationId xmlns:p14="http://schemas.microsoft.com/office/powerpoint/2010/main" val="285555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102-9020-CCA2-27BC-FE71AA85D314}"/>
              </a:ext>
            </a:extLst>
          </p:cNvPr>
          <p:cNvSpPr>
            <a:spLocks noGrp="1"/>
          </p:cNvSpPr>
          <p:nvPr>
            <p:ph type="title"/>
          </p:nvPr>
        </p:nvSpPr>
        <p:spPr/>
        <p:txBody>
          <a:bodyPr/>
          <a:lstStyle/>
          <a:p>
            <a:r>
              <a:rPr lang="en-US" dirty="0"/>
              <a:t>Type of Recognition and Awards</a:t>
            </a:r>
          </a:p>
        </p:txBody>
      </p:sp>
      <p:sp>
        <p:nvSpPr>
          <p:cNvPr id="3" name="Content Placeholder 2">
            <a:extLst>
              <a:ext uri="{FF2B5EF4-FFF2-40B4-BE49-F238E27FC236}">
                <a16:creationId xmlns:a16="http://schemas.microsoft.com/office/drawing/2014/main" id="{0F66DC38-E488-A20F-6BCD-4612918407AB}"/>
              </a:ext>
            </a:extLst>
          </p:cNvPr>
          <p:cNvSpPr>
            <a:spLocks noGrp="1"/>
          </p:cNvSpPr>
          <p:nvPr>
            <p:ph idx="1"/>
          </p:nvPr>
        </p:nvSpPr>
        <p:spPr>
          <a:xfrm>
            <a:off x="838200" y="1825625"/>
            <a:ext cx="4508351" cy="4351338"/>
          </a:xfrm>
        </p:spPr>
        <p:txBody>
          <a:bodyPr>
            <a:normAutofit lnSpcReduction="10000"/>
          </a:bodyPr>
          <a:lstStyle/>
          <a:p>
            <a:r>
              <a:rPr lang="en-US" sz="2000" dirty="0"/>
              <a:t>Ranks</a:t>
            </a:r>
          </a:p>
          <a:p>
            <a:pPr lvl="1"/>
            <a:r>
              <a:rPr lang="en-US" sz="2000" dirty="0"/>
              <a:t>Scout, Tenderfoot, Second class, First class, Star, Life, Eagle, Eagle Palms</a:t>
            </a:r>
          </a:p>
          <a:p>
            <a:r>
              <a:rPr lang="en-US" sz="2000" dirty="0"/>
              <a:t>Merit badges-131</a:t>
            </a:r>
          </a:p>
          <a:p>
            <a:r>
              <a:rPr lang="en-US" sz="2000" dirty="0"/>
              <a:t>21 Merit madges for eagle</a:t>
            </a:r>
          </a:p>
          <a:p>
            <a:pPr lvl="1"/>
            <a:r>
              <a:rPr lang="en-US" sz="2000" dirty="0"/>
              <a:t>14 Eagle required</a:t>
            </a:r>
          </a:p>
          <a:p>
            <a:pPr lvl="1"/>
            <a:r>
              <a:rPr lang="en-US" sz="2000" dirty="0"/>
              <a:t>7 additional</a:t>
            </a:r>
          </a:p>
          <a:p>
            <a:r>
              <a:rPr lang="en-US" sz="2400" dirty="0"/>
              <a:t>NYLT</a:t>
            </a:r>
          </a:p>
          <a:p>
            <a:r>
              <a:rPr lang="en-US" sz="2400" dirty="0"/>
              <a:t>Order of the Arrow</a:t>
            </a:r>
          </a:p>
          <a:p>
            <a:pPr lvl="1"/>
            <a:r>
              <a:rPr lang="en-US" sz="2000" dirty="0"/>
              <a:t>Ordeal</a:t>
            </a:r>
          </a:p>
          <a:p>
            <a:pPr lvl="1"/>
            <a:r>
              <a:rPr lang="en-US" sz="2000" dirty="0"/>
              <a:t>Brotherhood</a:t>
            </a:r>
          </a:p>
          <a:p>
            <a:pPr lvl="1"/>
            <a:r>
              <a:rPr lang="en-US" sz="2000" dirty="0"/>
              <a:t>Vigil</a:t>
            </a:r>
          </a:p>
          <a:p>
            <a:pPr lvl="1"/>
            <a:endParaRPr lang="en-US" sz="2000" dirty="0"/>
          </a:p>
          <a:p>
            <a:endParaRPr lang="en-US" dirty="0"/>
          </a:p>
          <a:p>
            <a:endParaRPr lang="en-US" dirty="0"/>
          </a:p>
          <a:p>
            <a:pPr lvl="1"/>
            <a:endParaRPr lang="en-US" dirty="0"/>
          </a:p>
        </p:txBody>
      </p:sp>
      <p:sp>
        <p:nvSpPr>
          <p:cNvPr id="4" name="TextBox 3">
            <a:extLst>
              <a:ext uri="{FF2B5EF4-FFF2-40B4-BE49-F238E27FC236}">
                <a16:creationId xmlns:a16="http://schemas.microsoft.com/office/drawing/2014/main" id="{10128EE6-EAE0-3E69-DE4B-36F1231B8804}"/>
              </a:ext>
            </a:extLst>
          </p:cNvPr>
          <p:cNvSpPr txBox="1"/>
          <p:nvPr/>
        </p:nvSpPr>
        <p:spPr>
          <a:xfrm>
            <a:off x="6497619" y="1561068"/>
            <a:ext cx="4136315" cy="5293757"/>
          </a:xfrm>
          <a:prstGeom prst="rect">
            <a:avLst/>
          </a:prstGeom>
          <a:noFill/>
        </p:spPr>
        <p:txBody>
          <a:bodyPr wrap="square" rtlCol="0">
            <a:spAutoFit/>
          </a:bodyPr>
          <a:lstStyle/>
          <a:p>
            <a:r>
              <a:rPr lang="en-US" sz="2000" dirty="0">
                <a:hlinkClick r:id="rId3">
                  <a:extLst>
                    <a:ext uri="{A12FA001-AC4F-418D-AE19-62706E023703}">
                      <ahyp:hlinkClr xmlns:ahyp="http://schemas.microsoft.com/office/drawing/2018/hyperlinkcolor" val="tx"/>
                    </a:ext>
                  </a:extLst>
                </a:hlinkClick>
              </a:rPr>
              <a:t>Senior Patrol Leader</a:t>
            </a:r>
            <a:endParaRPr lang="en-US" sz="2000" dirty="0"/>
          </a:p>
          <a:p>
            <a:r>
              <a:rPr lang="en-US" sz="2000" u="sng" dirty="0">
                <a:hlinkClick r:id="rId4">
                  <a:extLst>
                    <a:ext uri="{A12FA001-AC4F-418D-AE19-62706E023703}">
                      <ahyp:hlinkClr xmlns:ahyp="http://schemas.microsoft.com/office/drawing/2018/hyperlinkcolor" val="tx"/>
                    </a:ext>
                  </a:extLst>
                </a:hlinkClick>
              </a:rPr>
              <a:t>Assistant Senior Patrol Leader</a:t>
            </a:r>
            <a:endParaRPr lang="en-US" sz="2000" dirty="0"/>
          </a:p>
          <a:p>
            <a:r>
              <a:rPr lang="en-US" sz="2000" dirty="0">
                <a:hlinkClick r:id="rId5">
                  <a:extLst>
                    <a:ext uri="{A12FA001-AC4F-418D-AE19-62706E023703}">
                      <ahyp:hlinkClr xmlns:ahyp="http://schemas.microsoft.com/office/drawing/2018/hyperlinkcolor" val="tx"/>
                    </a:ext>
                  </a:extLst>
                </a:hlinkClick>
              </a:rPr>
              <a:t>Patrol Leader</a:t>
            </a:r>
            <a:endParaRPr lang="en-US" sz="2000" dirty="0"/>
          </a:p>
          <a:p>
            <a:r>
              <a:rPr lang="en-US" sz="2000" dirty="0">
                <a:hlinkClick r:id="rId6">
                  <a:extLst>
                    <a:ext uri="{A12FA001-AC4F-418D-AE19-62706E023703}">
                      <ahyp:hlinkClr xmlns:ahyp="http://schemas.microsoft.com/office/drawing/2018/hyperlinkcolor" val="tx"/>
                    </a:ext>
                  </a:extLst>
                </a:hlinkClick>
              </a:rPr>
              <a:t>Troop Guide</a:t>
            </a:r>
            <a:endParaRPr lang="en-US" sz="2000" dirty="0"/>
          </a:p>
          <a:p>
            <a:r>
              <a:rPr lang="en-US" sz="2000" dirty="0">
                <a:hlinkClick r:id="rId7">
                  <a:extLst>
                    <a:ext uri="{A12FA001-AC4F-418D-AE19-62706E023703}">
                      <ahyp:hlinkClr xmlns:ahyp="http://schemas.microsoft.com/office/drawing/2018/hyperlinkcolor" val="tx"/>
                    </a:ext>
                  </a:extLst>
                </a:hlinkClick>
              </a:rPr>
              <a:t>Quartermaster</a:t>
            </a:r>
            <a:endParaRPr lang="en-US" sz="2000" dirty="0"/>
          </a:p>
          <a:p>
            <a:r>
              <a:rPr lang="en-US" sz="2000" dirty="0">
                <a:hlinkClick r:id="rId8">
                  <a:extLst>
                    <a:ext uri="{A12FA001-AC4F-418D-AE19-62706E023703}">
                      <ahyp:hlinkClr xmlns:ahyp="http://schemas.microsoft.com/office/drawing/2018/hyperlinkcolor" val="tx"/>
                    </a:ext>
                  </a:extLst>
                </a:hlinkClick>
              </a:rPr>
              <a:t>Scribe</a:t>
            </a:r>
            <a:endParaRPr lang="en-US" sz="2000" dirty="0"/>
          </a:p>
          <a:p>
            <a:r>
              <a:rPr lang="en-US" sz="2000" dirty="0">
                <a:hlinkClick r:id="rId9">
                  <a:extLst>
                    <a:ext uri="{A12FA001-AC4F-418D-AE19-62706E023703}">
                      <ahyp:hlinkClr xmlns:ahyp="http://schemas.microsoft.com/office/drawing/2018/hyperlinkcolor" val="tx"/>
                    </a:ext>
                  </a:extLst>
                </a:hlinkClick>
              </a:rPr>
              <a:t>Den Chief</a:t>
            </a:r>
            <a:endParaRPr lang="en-US" sz="2000" dirty="0"/>
          </a:p>
          <a:p>
            <a:r>
              <a:rPr lang="en-US" sz="2000" dirty="0">
                <a:hlinkClick r:id="rId10">
                  <a:extLst>
                    <a:ext uri="{A12FA001-AC4F-418D-AE19-62706E023703}">
                      <ahyp:hlinkClr xmlns:ahyp="http://schemas.microsoft.com/office/drawing/2018/hyperlinkcolor" val="tx"/>
                    </a:ext>
                  </a:extLst>
                </a:hlinkClick>
              </a:rPr>
              <a:t>Chaplain Aide</a:t>
            </a:r>
            <a:endParaRPr lang="en-US" sz="2000" dirty="0"/>
          </a:p>
          <a:p>
            <a:r>
              <a:rPr lang="en-US" sz="2000" dirty="0">
                <a:hlinkClick r:id="rId11">
                  <a:extLst>
                    <a:ext uri="{A12FA001-AC4F-418D-AE19-62706E023703}">
                      <ahyp:hlinkClr xmlns:ahyp="http://schemas.microsoft.com/office/drawing/2018/hyperlinkcolor" val="tx"/>
                    </a:ext>
                  </a:extLst>
                </a:hlinkClick>
              </a:rPr>
              <a:t>Historian</a:t>
            </a:r>
            <a:endParaRPr lang="en-US" sz="2000" dirty="0"/>
          </a:p>
          <a:p>
            <a:r>
              <a:rPr lang="en-US" sz="2000" dirty="0">
                <a:hlinkClick r:id="rId12">
                  <a:extLst>
                    <a:ext uri="{A12FA001-AC4F-418D-AE19-62706E023703}">
                      <ahyp:hlinkClr xmlns:ahyp="http://schemas.microsoft.com/office/drawing/2018/hyperlinkcolor" val="tx"/>
                    </a:ext>
                  </a:extLst>
                </a:hlinkClick>
              </a:rPr>
              <a:t>Instructor</a:t>
            </a:r>
            <a:endParaRPr lang="en-US" sz="2000" dirty="0"/>
          </a:p>
          <a:p>
            <a:r>
              <a:rPr lang="en-US" sz="2000" dirty="0">
                <a:hlinkClick r:id="rId13">
                  <a:extLst>
                    <a:ext uri="{A12FA001-AC4F-418D-AE19-62706E023703}">
                      <ahyp:hlinkClr xmlns:ahyp="http://schemas.microsoft.com/office/drawing/2018/hyperlinkcolor" val="tx"/>
                    </a:ext>
                  </a:extLst>
                </a:hlinkClick>
              </a:rPr>
              <a:t>Librarian</a:t>
            </a:r>
            <a:endParaRPr lang="en-US" sz="2000" dirty="0"/>
          </a:p>
          <a:p>
            <a:r>
              <a:rPr lang="en-US" sz="2000" dirty="0">
                <a:hlinkClick r:id="rId14">
                  <a:extLst>
                    <a:ext uri="{A12FA001-AC4F-418D-AE19-62706E023703}">
                      <ahyp:hlinkClr xmlns:ahyp="http://schemas.microsoft.com/office/drawing/2018/hyperlinkcolor" val="tx"/>
                    </a:ext>
                  </a:extLst>
                </a:hlinkClick>
              </a:rPr>
              <a:t>Webmaster</a:t>
            </a:r>
            <a:endParaRPr lang="en-US" sz="2000" dirty="0"/>
          </a:p>
          <a:p>
            <a:r>
              <a:rPr lang="en-US" sz="2000" dirty="0">
                <a:hlinkClick r:id="rId15">
                  <a:extLst>
                    <a:ext uri="{A12FA001-AC4F-418D-AE19-62706E023703}">
                      <ahyp:hlinkClr xmlns:ahyp="http://schemas.microsoft.com/office/drawing/2018/hyperlinkcolor" val="tx"/>
                    </a:ext>
                  </a:extLst>
                </a:hlinkClick>
              </a:rPr>
              <a:t>Bugler</a:t>
            </a:r>
            <a:endParaRPr lang="en-US" sz="2000" dirty="0"/>
          </a:p>
          <a:p>
            <a:r>
              <a:rPr lang="en-US" sz="2000" dirty="0">
                <a:hlinkClick r:id="rId16">
                  <a:extLst>
                    <a:ext uri="{A12FA001-AC4F-418D-AE19-62706E023703}">
                      <ahyp:hlinkClr xmlns:ahyp="http://schemas.microsoft.com/office/drawing/2018/hyperlinkcolor" val="tx"/>
                    </a:ext>
                  </a:extLst>
                </a:hlinkClick>
              </a:rPr>
              <a:t>Order of the Arrow Representative</a:t>
            </a:r>
            <a:endParaRPr lang="en-US" sz="2000" dirty="0"/>
          </a:p>
          <a:p>
            <a:r>
              <a:rPr lang="en-US" sz="2000" dirty="0">
                <a:hlinkClick r:id="rId17">
                  <a:extLst>
                    <a:ext uri="{A12FA001-AC4F-418D-AE19-62706E023703}">
                      <ahyp:hlinkClr xmlns:ahyp="http://schemas.microsoft.com/office/drawing/2018/hyperlinkcolor" val="tx"/>
                    </a:ext>
                  </a:extLst>
                </a:hlinkClick>
              </a:rPr>
              <a:t>Outdoor Ethics Guide</a:t>
            </a:r>
            <a:endParaRPr lang="en-US" sz="2000" dirty="0"/>
          </a:p>
          <a:p>
            <a:r>
              <a:rPr lang="en-US" sz="2000" dirty="0">
                <a:hlinkClick r:id="rId18">
                  <a:extLst>
                    <a:ext uri="{A12FA001-AC4F-418D-AE19-62706E023703}">
                      <ahyp:hlinkClr xmlns:ahyp="http://schemas.microsoft.com/office/drawing/2018/hyperlinkcolor" val="tx"/>
                    </a:ext>
                  </a:extLst>
                </a:hlinkClick>
              </a:rPr>
              <a:t>Junior Assistant Scoutmaster</a:t>
            </a:r>
            <a:endParaRPr lang="en-US" sz="2000" dirty="0"/>
          </a:p>
          <a:p>
            <a:endParaRPr lang="en-US" dirty="0"/>
          </a:p>
        </p:txBody>
      </p:sp>
    </p:spTree>
    <p:extLst>
      <p:ext uri="{BB962C8B-B14F-4D97-AF65-F5344CB8AC3E}">
        <p14:creationId xmlns:p14="http://schemas.microsoft.com/office/powerpoint/2010/main" val="1929348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216FC-9765-2CE7-82F9-4754461BCC5E}"/>
              </a:ext>
            </a:extLst>
          </p:cNvPr>
          <p:cNvSpPr>
            <a:spLocks noGrp="1"/>
          </p:cNvSpPr>
          <p:nvPr>
            <p:ph type="title"/>
          </p:nvPr>
        </p:nvSpPr>
        <p:spPr/>
        <p:txBody>
          <a:bodyPr/>
          <a:lstStyle/>
          <a:p>
            <a:r>
              <a:rPr lang="en-US" dirty="0"/>
              <a:t>Venturing and Sea Scouts</a:t>
            </a:r>
          </a:p>
        </p:txBody>
      </p:sp>
      <p:sp>
        <p:nvSpPr>
          <p:cNvPr id="3" name="Content Placeholder 2">
            <a:extLst>
              <a:ext uri="{FF2B5EF4-FFF2-40B4-BE49-F238E27FC236}">
                <a16:creationId xmlns:a16="http://schemas.microsoft.com/office/drawing/2014/main" id="{578041F7-DE31-873D-0A6E-9E943B13FACA}"/>
              </a:ext>
            </a:extLst>
          </p:cNvPr>
          <p:cNvSpPr>
            <a:spLocks noGrp="1"/>
          </p:cNvSpPr>
          <p:nvPr>
            <p:ph idx="1"/>
            <p:extLst>
              <p:ext uri="{E7BDC344-281C-4309-B0C6-D0EE65EED2A8}">
                <p202:designPr xmlns:p202="http://schemas.microsoft.com/office/powerpoint/2020/02/main">
                  <p202:designTagLst/>
                </p202:designPr>
              </p:ext>
            </p:extLst>
          </p:nvPr>
        </p:nvSpPr>
        <p:spPr>
          <a:xfrm>
            <a:off x="838200" y="1825625"/>
            <a:ext cx="4341607" cy="4351338"/>
          </a:xfrm>
        </p:spPr>
        <p:txBody>
          <a:bodyPr/>
          <a:lstStyle/>
          <a:p>
            <a:r>
              <a:rPr lang="en-US" dirty="0"/>
              <a:t>Venturing Award</a:t>
            </a:r>
          </a:p>
          <a:p>
            <a:r>
              <a:rPr lang="en-US" dirty="0"/>
              <a:t>Discovery Award</a:t>
            </a:r>
          </a:p>
          <a:p>
            <a:r>
              <a:rPr lang="en-US" dirty="0"/>
              <a:t>Pathfinder Award</a:t>
            </a:r>
          </a:p>
          <a:p>
            <a:r>
              <a:rPr lang="en-US" dirty="0"/>
              <a:t>Summit Award</a:t>
            </a:r>
          </a:p>
          <a:p>
            <a:r>
              <a:rPr lang="en-US" dirty="0"/>
              <a:t>Specialty Awards</a:t>
            </a:r>
          </a:p>
        </p:txBody>
      </p:sp>
      <p:sp>
        <p:nvSpPr>
          <p:cNvPr id="4" name="TextBox 3">
            <a:extLst>
              <a:ext uri="{FF2B5EF4-FFF2-40B4-BE49-F238E27FC236}">
                <a16:creationId xmlns:a16="http://schemas.microsoft.com/office/drawing/2014/main" id="{51D3159D-4DB4-CF8A-5932-00CFA389273E}"/>
              </a:ext>
            </a:extLst>
          </p:cNvPr>
          <p:cNvSpPr txBox="1"/>
          <p:nvPr/>
        </p:nvSpPr>
        <p:spPr>
          <a:xfrm>
            <a:off x="6476103" y="1909482"/>
            <a:ext cx="5179807" cy="2546787"/>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en-US" sz="2800" dirty="0"/>
              <a:t>Long Cruise Badge</a:t>
            </a:r>
          </a:p>
          <a:p>
            <a:pPr marL="228600" indent="-228600">
              <a:lnSpc>
                <a:spcPct val="90000"/>
              </a:lnSpc>
              <a:spcBef>
                <a:spcPts val="1000"/>
              </a:spcBef>
              <a:buFont typeface="Arial" panose="020B0604020202020204" pitchFamily="34" charset="0"/>
              <a:buChar char="•"/>
            </a:pPr>
            <a:r>
              <a:rPr lang="en-US" sz="2800" dirty="0"/>
              <a:t>Qualified Seaman Program</a:t>
            </a:r>
          </a:p>
          <a:p>
            <a:pPr marL="228600" indent="-228600">
              <a:lnSpc>
                <a:spcPct val="90000"/>
              </a:lnSpc>
              <a:spcBef>
                <a:spcPts val="1000"/>
              </a:spcBef>
              <a:buFont typeface="Arial" panose="020B0604020202020204" pitchFamily="34" charset="0"/>
              <a:buChar char="•"/>
            </a:pPr>
            <a:r>
              <a:rPr lang="en-US" sz="2800" dirty="0"/>
              <a:t>Sea Scout Leadership Award</a:t>
            </a:r>
          </a:p>
          <a:p>
            <a:pPr marL="228600" indent="-228600">
              <a:lnSpc>
                <a:spcPct val="90000"/>
              </a:lnSpc>
              <a:spcBef>
                <a:spcPts val="1000"/>
              </a:spcBef>
              <a:buFont typeface="Arial" panose="020B0604020202020204" pitchFamily="34" charset="0"/>
              <a:buChar char="•"/>
            </a:pPr>
            <a:r>
              <a:rPr lang="en-US" sz="2800" dirty="0"/>
              <a:t>Basic Shooter Award</a:t>
            </a:r>
          </a:p>
          <a:p>
            <a:pPr marL="228600" indent="-228600">
              <a:lnSpc>
                <a:spcPct val="90000"/>
              </a:lnSpc>
              <a:spcBef>
                <a:spcPts val="1000"/>
              </a:spcBef>
              <a:buFont typeface="Arial" panose="020B0604020202020204" pitchFamily="34" charset="0"/>
              <a:buChar char="•"/>
            </a:pPr>
            <a:r>
              <a:rPr lang="en-US" sz="2800" dirty="0"/>
              <a:t>Finley Sea Scout Service Award</a:t>
            </a:r>
          </a:p>
        </p:txBody>
      </p:sp>
    </p:spTree>
    <p:extLst>
      <p:ext uri="{BB962C8B-B14F-4D97-AF65-F5344CB8AC3E}">
        <p14:creationId xmlns:p14="http://schemas.microsoft.com/office/powerpoint/2010/main" val="260678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EFEE-8FE0-89FB-5905-F8F0718B935A}"/>
              </a:ext>
            </a:extLst>
          </p:cNvPr>
          <p:cNvSpPr>
            <a:spLocks noGrp="1"/>
          </p:cNvSpPr>
          <p:nvPr>
            <p:ph type="title"/>
          </p:nvPr>
        </p:nvSpPr>
        <p:spPr/>
        <p:txBody>
          <a:bodyPr/>
          <a:lstStyle/>
          <a:p>
            <a:r>
              <a:rPr lang="en-US" dirty="0"/>
              <a:t>Religious </a:t>
            </a:r>
            <a:br>
              <a:rPr lang="en-US" dirty="0"/>
            </a:br>
            <a:r>
              <a:rPr lang="en-US" dirty="0"/>
              <a:t>Emblems</a:t>
            </a:r>
          </a:p>
        </p:txBody>
      </p:sp>
      <p:pic>
        <p:nvPicPr>
          <p:cNvPr id="1026" name="Picture 2">
            <a:extLst>
              <a:ext uri="{FF2B5EF4-FFF2-40B4-BE49-F238E27FC236}">
                <a16:creationId xmlns:a16="http://schemas.microsoft.com/office/drawing/2014/main" id="{8EBFF111-8E9C-1554-FB25-754C5D5487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20775" y="365125"/>
            <a:ext cx="5042036" cy="62355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DD4CBC6-964B-B9E5-A7FE-E097E1D9A4FE}"/>
              </a:ext>
            </a:extLst>
          </p:cNvPr>
          <p:cNvSpPr txBox="1"/>
          <p:nvPr/>
        </p:nvSpPr>
        <p:spPr>
          <a:xfrm>
            <a:off x="993123" y="2161860"/>
            <a:ext cx="2912758" cy="1200329"/>
          </a:xfrm>
          <a:prstGeom prst="rect">
            <a:avLst/>
          </a:prstGeom>
          <a:noFill/>
        </p:spPr>
        <p:txBody>
          <a:bodyPr wrap="square" rtlCol="0">
            <a:spAutoFit/>
          </a:bodyPr>
          <a:lstStyle/>
          <a:p>
            <a:r>
              <a:rPr lang="en-US" dirty="0">
                <a:hlinkClick r:id="rId4"/>
              </a:rPr>
              <a:t>Religious Emblems Programs | Scouting America</a:t>
            </a:r>
            <a:endParaRPr lang="en-US" dirty="0"/>
          </a:p>
          <a:p>
            <a:endParaRPr lang="en-US" dirty="0"/>
          </a:p>
        </p:txBody>
      </p:sp>
    </p:spTree>
    <p:extLst>
      <p:ext uri="{BB962C8B-B14F-4D97-AF65-F5344CB8AC3E}">
        <p14:creationId xmlns:p14="http://schemas.microsoft.com/office/powerpoint/2010/main" val="2482471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BFD6F-C9CD-B676-81EF-DE4D4D5F47A7}"/>
              </a:ext>
            </a:extLst>
          </p:cNvPr>
          <p:cNvSpPr>
            <a:spLocks noGrp="1"/>
          </p:cNvSpPr>
          <p:nvPr>
            <p:ph type="title"/>
          </p:nvPr>
        </p:nvSpPr>
        <p:spPr/>
        <p:txBody>
          <a:bodyPr/>
          <a:lstStyle/>
          <a:p>
            <a:r>
              <a:rPr lang="en-US" dirty="0"/>
              <a:t>Adult Awards</a:t>
            </a:r>
          </a:p>
        </p:txBody>
      </p:sp>
      <p:pic>
        <p:nvPicPr>
          <p:cNvPr id="5" name="Content Placeholder 4">
            <a:extLst>
              <a:ext uri="{FF2B5EF4-FFF2-40B4-BE49-F238E27FC236}">
                <a16:creationId xmlns:a16="http://schemas.microsoft.com/office/drawing/2014/main" id="{D98B48A6-6434-4942-8C2B-E40D405C81CE}"/>
              </a:ext>
            </a:extLst>
          </p:cNvPr>
          <p:cNvPicPr>
            <a:picLocks noGrp="1" noChangeAspect="1"/>
          </p:cNvPicPr>
          <p:nvPr>
            <p:ph idx="1"/>
          </p:nvPr>
        </p:nvPicPr>
        <p:blipFill>
          <a:blip r:embed="rId3"/>
          <a:stretch>
            <a:fillRect/>
          </a:stretch>
        </p:blipFill>
        <p:spPr>
          <a:xfrm>
            <a:off x="1047509" y="1898962"/>
            <a:ext cx="1958051" cy="1154219"/>
          </a:xfrm>
          <a:prstGeom prst="rect">
            <a:avLst/>
          </a:prstGeom>
        </p:spPr>
      </p:pic>
      <p:pic>
        <p:nvPicPr>
          <p:cNvPr id="7" name="Picture 6">
            <a:extLst>
              <a:ext uri="{FF2B5EF4-FFF2-40B4-BE49-F238E27FC236}">
                <a16:creationId xmlns:a16="http://schemas.microsoft.com/office/drawing/2014/main" id="{EB250711-6A1F-77B7-DD5C-34A2EC6AE288}"/>
              </a:ext>
            </a:extLst>
          </p:cNvPr>
          <p:cNvPicPr>
            <a:picLocks noChangeAspect="1"/>
          </p:cNvPicPr>
          <p:nvPr/>
        </p:nvPicPr>
        <p:blipFill>
          <a:blip r:embed="rId4"/>
          <a:stretch>
            <a:fillRect/>
          </a:stretch>
        </p:blipFill>
        <p:spPr>
          <a:xfrm>
            <a:off x="1140632" y="3286615"/>
            <a:ext cx="1771804" cy="1036410"/>
          </a:xfrm>
          <a:prstGeom prst="rect">
            <a:avLst/>
          </a:prstGeom>
        </p:spPr>
      </p:pic>
      <p:pic>
        <p:nvPicPr>
          <p:cNvPr id="9" name="Picture 8">
            <a:extLst>
              <a:ext uri="{FF2B5EF4-FFF2-40B4-BE49-F238E27FC236}">
                <a16:creationId xmlns:a16="http://schemas.microsoft.com/office/drawing/2014/main" id="{4C49A45C-9E40-0BB2-D89F-71B59F725A2F}"/>
              </a:ext>
            </a:extLst>
          </p:cNvPr>
          <p:cNvPicPr>
            <a:picLocks noChangeAspect="1"/>
          </p:cNvPicPr>
          <p:nvPr/>
        </p:nvPicPr>
        <p:blipFill>
          <a:blip r:embed="rId5"/>
          <a:stretch>
            <a:fillRect/>
          </a:stretch>
        </p:blipFill>
        <p:spPr>
          <a:xfrm>
            <a:off x="4246793" y="1898962"/>
            <a:ext cx="1828958" cy="2674852"/>
          </a:xfrm>
          <a:prstGeom prst="rect">
            <a:avLst/>
          </a:prstGeom>
        </p:spPr>
      </p:pic>
      <p:pic>
        <p:nvPicPr>
          <p:cNvPr id="11" name="Picture 10">
            <a:extLst>
              <a:ext uri="{FF2B5EF4-FFF2-40B4-BE49-F238E27FC236}">
                <a16:creationId xmlns:a16="http://schemas.microsoft.com/office/drawing/2014/main" id="{05048821-316B-C47A-1220-6C788913B35D}"/>
              </a:ext>
            </a:extLst>
          </p:cNvPr>
          <p:cNvPicPr>
            <a:picLocks noChangeAspect="1"/>
          </p:cNvPicPr>
          <p:nvPr/>
        </p:nvPicPr>
        <p:blipFill>
          <a:blip r:embed="rId6"/>
          <a:stretch>
            <a:fillRect/>
          </a:stretch>
        </p:blipFill>
        <p:spPr>
          <a:xfrm>
            <a:off x="6711068" y="1854293"/>
            <a:ext cx="1790855" cy="2229043"/>
          </a:xfrm>
          <a:prstGeom prst="rect">
            <a:avLst/>
          </a:prstGeom>
        </p:spPr>
      </p:pic>
      <p:pic>
        <p:nvPicPr>
          <p:cNvPr id="13" name="Picture 12">
            <a:extLst>
              <a:ext uri="{FF2B5EF4-FFF2-40B4-BE49-F238E27FC236}">
                <a16:creationId xmlns:a16="http://schemas.microsoft.com/office/drawing/2014/main" id="{F6D29FA9-4B36-458F-CA8A-5BB0DA0135A7}"/>
              </a:ext>
            </a:extLst>
          </p:cNvPr>
          <p:cNvPicPr>
            <a:picLocks noChangeAspect="1"/>
          </p:cNvPicPr>
          <p:nvPr/>
        </p:nvPicPr>
        <p:blipFill>
          <a:blip r:embed="rId7"/>
          <a:stretch>
            <a:fillRect/>
          </a:stretch>
        </p:blipFill>
        <p:spPr>
          <a:xfrm>
            <a:off x="9239067" y="1814823"/>
            <a:ext cx="2114733" cy="2476715"/>
          </a:xfrm>
          <a:prstGeom prst="rect">
            <a:avLst/>
          </a:prstGeom>
        </p:spPr>
      </p:pic>
      <p:pic>
        <p:nvPicPr>
          <p:cNvPr id="15" name="Picture 14">
            <a:extLst>
              <a:ext uri="{FF2B5EF4-FFF2-40B4-BE49-F238E27FC236}">
                <a16:creationId xmlns:a16="http://schemas.microsoft.com/office/drawing/2014/main" id="{36828F26-720A-1486-49A4-813FC77FD29B}"/>
              </a:ext>
            </a:extLst>
          </p:cNvPr>
          <p:cNvPicPr>
            <a:picLocks noChangeAspect="1"/>
          </p:cNvPicPr>
          <p:nvPr/>
        </p:nvPicPr>
        <p:blipFill>
          <a:blip r:embed="rId8"/>
          <a:stretch>
            <a:fillRect/>
          </a:stretch>
        </p:blipFill>
        <p:spPr>
          <a:xfrm>
            <a:off x="1157550" y="4737259"/>
            <a:ext cx="1848010" cy="971634"/>
          </a:xfrm>
          <a:prstGeom prst="rect">
            <a:avLst/>
          </a:prstGeom>
        </p:spPr>
      </p:pic>
      <p:pic>
        <p:nvPicPr>
          <p:cNvPr id="17" name="Picture 16">
            <a:extLst>
              <a:ext uri="{FF2B5EF4-FFF2-40B4-BE49-F238E27FC236}">
                <a16:creationId xmlns:a16="http://schemas.microsoft.com/office/drawing/2014/main" id="{30A2A000-28FA-8266-8CBC-62A7EF007DFD}"/>
              </a:ext>
            </a:extLst>
          </p:cNvPr>
          <p:cNvPicPr>
            <a:picLocks noChangeAspect="1"/>
          </p:cNvPicPr>
          <p:nvPr/>
        </p:nvPicPr>
        <p:blipFill>
          <a:blip r:embed="rId9"/>
          <a:stretch>
            <a:fillRect/>
          </a:stretch>
        </p:blipFill>
        <p:spPr>
          <a:xfrm>
            <a:off x="6711068" y="4663957"/>
            <a:ext cx="2179509" cy="990686"/>
          </a:xfrm>
          <a:prstGeom prst="rect">
            <a:avLst/>
          </a:prstGeom>
        </p:spPr>
      </p:pic>
    </p:spTree>
    <p:extLst>
      <p:ext uri="{BB962C8B-B14F-4D97-AF65-F5344CB8AC3E}">
        <p14:creationId xmlns:p14="http://schemas.microsoft.com/office/powerpoint/2010/main" val="3323436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04A7C-2A77-5B07-5B02-D6C6816B3FDB}"/>
              </a:ext>
            </a:extLst>
          </p:cNvPr>
          <p:cNvSpPr>
            <a:spLocks noGrp="1"/>
          </p:cNvSpPr>
          <p:nvPr>
            <p:ph type="title"/>
          </p:nvPr>
        </p:nvSpPr>
        <p:spPr/>
        <p:txBody>
          <a:bodyPr>
            <a:normAutofit/>
          </a:bodyPr>
          <a:lstStyle/>
          <a:p>
            <a:r>
              <a:rPr lang="en-US" sz="4400" dirty="0"/>
              <a:t>Den Leader Training Award</a:t>
            </a:r>
          </a:p>
        </p:txBody>
      </p:sp>
      <p:pic>
        <p:nvPicPr>
          <p:cNvPr id="3" name="Picture 2">
            <a:extLst>
              <a:ext uri="{FF2B5EF4-FFF2-40B4-BE49-F238E27FC236}">
                <a16:creationId xmlns:a16="http://schemas.microsoft.com/office/drawing/2014/main" id="{B5ECAD40-9971-1CD3-9A87-87DD479821A1}"/>
              </a:ext>
            </a:extLst>
          </p:cNvPr>
          <p:cNvPicPr>
            <a:picLocks noChangeAspect="1"/>
          </p:cNvPicPr>
          <p:nvPr/>
        </p:nvPicPr>
        <p:blipFill>
          <a:blip r:embed="rId3"/>
          <a:stretch>
            <a:fillRect/>
          </a:stretch>
        </p:blipFill>
        <p:spPr>
          <a:xfrm>
            <a:off x="3978583" y="1806935"/>
            <a:ext cx="3686511" cy="1622065"/>
          </a:xfrm>
          <a:prstGeom prst="rect">
            <a:avLst/>
          </a:prstGeom>
        </p:spPr>
      </p:pic>
      <p:sp>
        <p:nvSpPr>
          <p:cNvPr id="8" name="TextBox 7">
            <a:extLst>
              <a:ext uri="{FF2B5EF4-FFF2-40B4-BE49-F238E27FC236}">
                <a16:creationId xmlns:a16="http://schemas.microsoft.com/office/drawing/2014/main" id="{1BBD70C4-30CB-EDAB-36FD-81EB8B328AB5}"/>
              </a:ext>
            </a:extLst>
          </p:cNvPr>
          <p:cNvSpPr txBox="1"/>
          <p:nvPr/>
        </p:nvSpPr>
        <p:spPr>
          <a:xfrm>
            <a:off x="913795" y="3758268"/>
            <a:ext cx="10101359" cy="2585323"/>
          </a:xfrm>
          <a:prstGeom prst="rect">
            <a:avLst/>
          </a:prstGeom>
          <a:noFill/>
        </p:spPr>
        <p:txBody>
          <a:bodyPr wrap="square">
            <a:spAutoFit/>
          </a:bodyPr>
          <a:lstStyle/>
          <a:p>
            <a:r>
              <a:rPr lang="en-US" b="1" u="sng" dirty="0"/>
              <a:t>Tenure:</a:t>
            </a:r>
            <a:r>
              <a:rPr lang="en-US" dirty="0"/>
              <a:t> Complete one year as a registered den leader in any of the positions (Tiger Cub, Wolf, Bear, or Webelos). The tenure can only be counted for one award, even if the leader serves in multiple positions. </a:t>
            </a:r>
          </a:p>
          <a:p>
            <a:endParaRPr lang="en-US" dirty="0"/>
          </a:p>
          <a:p>
            <a:r>
              <a:rPr lang="en-US" b="1" u="sng" dirty="0"/>
              <a:t>Training:</a:t>
            </a:r>
            <a:r>
              <a:rPr lang="en-US" dirty="0"/>
              <a:t> Complete the basic training for the selected den leader position, which can be done through in-person, instructor-led or e-learning sessions. </a:t>
            </a:r>
          </a:p>
          <a:p>
            <a:endParaRPr lang="en-US" dirty="0"/>
          </a:p>
          <a:p>
            <a:r>
              <a:rPr lang="en-US" b="1" u="sng" dirty="0"/>
              <a:t>Participation:</a:t>
            </a:r>
            <a:r>
              <a:rPr lang="en-US" b="1" dirty="0"/>
              <a:t> </a:t>
            </a:r>
            <a:r>
              <a:rPr lang="en-US" dirty="0"/>
              <a:t>Attend a pow wow or university of Scouting (or equivalent) or participate in at least four roundtables during the tenure used for this award.</a:t>
            </a:r>
          </a:p>
        </p:txBody>
      </p:sp>
    </p:spTree>
    <p:extLst>
      <p:ext uri="{BB962C8B-B14F-4D97-AF65-F5344CB8AC3E}">
        <p14:creationId xmlns:p14="http://schemas.microsoft.com/office/powerpoint/2010/main" val="3766406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284AB-6D55-C4B7-E769-520364EE2B8E}"/>
              </a:ext>
            </a:extLst>
          </p:cNvPr>
          <p:cNvSpPr>
            <a:spLocks noGrp="1"/>
          </p:cNvSpPr>
          <p:nvPr>
            <p:ph type="title"/>
          </p:nvPr>
        </p:nvSpPr>
        <p:spPr/>
        <p:txBody>
          <a:bodyPr>
            <a:normAutofit/>
          </a:bodyPr>
          <a:lstStyle/>
          <a:p>
            <a:r>
              <a:rPr lang="en-US" sz="4800" dirty="0"/>
              <a:t>Scouter Training AWard</a:t>
            </a:r>
          </a:p>
        </p:txBody>
      </p:sp>
      <p:pic>
        <p:nvPicPr>
          <p:cNvPr id="3" name="Picture 2">
            <a:extLst>
              <a:ext uri="{FF2B5EF4-FFF2-40B4-BE49-F238E27FC236}">
                <a16:creationId xmlns:a16="http://schemas.microsoft.com/office/drawing/2014/main" id="{8CF99761-3160-B4C8-0973-991CA02AC8D0}"/>
              </a:ext>
            </a:extLst>
          </p:cNvPr>
          <p:cNvPicPr>
            <a:picLocks noChangeAspect="1"/>
          </p:cNvPicPr>
          <p:nvPr/>
        </p:nvPicPr>
        <p:blipFill>
          <a:blip r:embed="rId3"/>
          <a:stretch>
            <a:fillRect/>
          </a:stretch>
        </p:blipFill>
        <p:spPr>
          <a:xfrm>
            <a:off x="3926048" y="2114026"/>
            <a:ext cx="3800213" cy="1677797"/>
          </a:xfrm>
          <a:prstGeom prst="rect">
            <a:avLst/>
          </a:prstGeom>
        </p:spPr>
      </p:pic>
      <p:sp>
        <p:nvSpPr>
          <p:cNvPr id="5" name="TextBox 4">
            <a:extLst>
              <a:ext uri="{FF2B5EF4-FFF2-40B4-BE49-F238E27FC236}">
                <a16:creationId xmlns:a16="http://schemas.microsoft.com/office/drawing/2014/main" id="{CD7D5F70-C1F7-BC8B-90EC-F5705CCB06F0}"/>
              </a:ext>
            </a:extLst>
          </p:cNvPr>
          <p:cNvSpPr txBox="1"/>
          <p:nvPr/>
        </p:nvSpPr>
        <p:spPr>
          <a:xfrm>
            <a:off x="1845578" y="4412610"/>
            <a:ext cx="8397380" cy="2308324"/>
          </a:xfrm>
          <a:prstGeom prst="rect">
            <a:avLst/>
          </a:prstGeom>
          <a:noFill/>
        </p:spPr>
        <p:txBody>
          <a:bodyPr wrap="square" rtlCol="0">
            <a:spAutoFit/>
          </a:bodyPr>
          <a:lstStyle/>
          <a:p>
            <a:r>
              <a:rPr lang="en-US" b="1" u="sng" dirty="0"/>
              <a:t>Tenure:</a:t>
            </a:r>
            <a:r>
              <a:rPr lang="en-US" dirty="0"/>
              <a:t> Serve for at least two years in a registered volunteer position.</a:t>
            </a:r>
          </a:p>
          <a:p>
            <a:endParaRPr lang="en-US" dirty="0"/>
          </a:p>
          <a:p>
            <a:r>
              <a:rPr lang="en-US" b="1" u="sng" dirty="0"/>
              <a:t>Training:</a:t>
            </a:r>
            <a:r>
              <a:rPr lang="en-US" dirty="0"/>
              <a:t> Complete the basic training for their specific program area.</a:t>
            </a:r>
          </a:p>
          <a:p>
            <a:endParaRPr lang="en-US" dirty="0"/>
          </a:p>
          <a:p>
            <a:r>
              <a:rPr lang="en-US" b="1" u="sng" dirty="0"/>
              <a:t>Performance:</a:t>
            </a:r>
            <a:r>
              <a:rPr lang="en-US" b="1" dirty="0"/>
              <a:t> </a:t>
            </a:r>
            <a:r>
              <a:rPr lang="en-US" dirty="0"/>
              <a:t>Demonstrate satisfactory performance in their role, which may include fulfilling specific responsibilities and participating in Scouting activities. </a:t>
            </a:r>
          </a:p>
          <a:p>
            <a:endParaRPr lang="en-US" dirty="0"/>
          </a:p>
        </p:txBody>
      </p:sp>
    </p:spTree>
    <p:extLst>
      <p:ext uri="{BB962C8B-B14F-4D97-AF65-F5344CB8AC3E}">
        <p14:creationId xmlns:p14="http://schemas.microsoft.com/office/powerpoint/2010/main" val="3039978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3176</Words>
  <Application>Microsoft Office PowerPoint</Application>
  <PresentationFormat>Widescreen</PresentationFormat>
  <Paragraphs>340</Paragraphs>
  <Slides>22</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Roboto</vt:lpstr>
      <vt:lpstr>Wingdings</vt:lpstr>
      <vt:lpstr>Office Theme</vt:lpstr>
      <vt:lpstr>Awards Galore</vt:lpstr>
      <vt:lpstr>Why Awards</vt:lpstr>
      <vt:lpstr>Type of Recognition and Awards</vt:lpstr>
      <vt:lpstr>Type of Recognition and Awards</vt:lpstr>
      <vt:lpstr>Venturing and Sea Scouts</vt:lpstr>
      <vt:lpstr>Religious  Emblems</vt:lpstr>
      <vt:lpstr>Adult Awards</vt:lpstr>
      <vt:lpstr>Den Leader Training Award</vt:lpstr>
      <vt:lpstr>Scouter Training AWard</vt:lpstr>
      <vt:lpstr>Scouters Key</vt:lpstr>
      <vt:lpstr>Unit Leader Award of Merit</vt:lpstr>
      <vt:lpstr>Community Organization award</vt:lpstr>
      <vt:lpstr>¡Scouting… Vale la Pena! Service Award</vt:lpstr>
      <vt:lpstr>District Award of Merit </vt:lpstr>
      <vt:lpstr>Silver Beaver</vt:lpstr>
      <vt:lpstr>Silver Antelope Silver Buffalo</vt:lpstr>
      <vt:lpstr>Scouting America Distinguished Conservationist Award</vt:lpstr>
      <vt:lpstr>PowerPoint Presentation</vt:lpstr>
      <vt:lpstr>What else</vt:lpstr>
      <vt:lpstr>Awards Central</vt:lpstr>
      <vt:lpstr>Awards Central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San Jose'</dc:creator>
  <cp:lastModifiedBy>Michael San Jose'</cp:lastModifiedBy>
  <cp:revision>2</cp:revision>
  <cp:lastPrinted>2025-11-01T02:30:14Z</cp:lastPrinted>
  <dcterms:created xsi:type="dcterms:W3CDTF">2025-11-01T00:55:46Z</dcterms:created>
  <dcterms:modified xsi:type="dcterms:W3CDTF">2025-11-01T02:36:10Z</dcterms:modified>
</cp:coreProperties>
</file>